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9144000" cy="5143500"/>
  <p:notesSz cx="5143500" cy="9144000"/>
  <p:embeddedFontLst>
    <p:embeddedFont>
      <p:font typeface="Space Mono"/>
      <p:boldItalic r:id="rId16"/>
      <p:regular r:id="rId17"/>
      <p:italic r:id="rId18"/>
      <p:bold r:id="rId1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SpaceMono-boldItalic.fntdata"/><Relationship Id="rId17" Type="http://schemas.openxmlformats.org/officeDocument/2006/relationships/font" Target="fonts/SpaceMono-regular.fntdata"/><Relationship Id="rId18" Type="http://schemas.openxmlformats.org/officeDocument/2006/relationships/font" Target="fonts/SpaceMono-italic.fntdata"/><Relationship Id="rId19" Type="http://schemas.openxmlformats.org/officeDocument/2006/relationships/font" Target="fonts/SpaceMono-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f4e97013-c112-4d28-9717-dc9bf59ec1c7&amp;utm_term=PDF-PPTX-lastslide&amp;ad_group=last_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f4e97013-c112-4d28-9717-dc9bf59ec1c7&amp;utm_term=PDF-PPTX-lastslide&amp;ad_group=last_slide"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svg"/><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f4e97013-c112-4d28-9717-dc9bf59ec1c7&amp;utm_term=PDF-PPTX-lastslide&amp;ad_group=last_slide"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6.svg"/><Relationship Id="rId8" Type="http://schemas.openxmlformats.org/officeDocument/2006/relationships/slideLayout" Target="../slideLayouts/slideLayout1.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f4e97013-c112-4d28-9717-dc9bf59ec1c7&amp;utm_term=PDF-PPTX-lastslide&amp;ad_group=last_slide"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sv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9" Type="http://schemas.openxmlformats.org/officeDocument/2006/relationships/hyperlink" Target="https://pitch.com?utm_medium=product-presentation&amp;utm_source=powerpoint-export&amp;utm_campaign=bottom_bar_cta&amp;utm_content=f4e97013-c112-4d28-9717-dc9bf59ec1c7&amp;utm_term=PDF-PPTX-lastslide&amp;ad_group=last_slide"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svg"/><Relationship Id="rId10" Type="http://schemas.openxmlformats.org/officeDocument/2006/relationships/slideLayout" Target="../slideLayouts/slideLayout1.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f4e97013-c112-4d28-9717-dc9bf59ec1c7&amp;utm_term=PDF-PPTX-lastslide&amp;ad_group=last_slide"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6-5.sv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f4e97013-c112-4d28-9717-dc9bf59ec1c7&amp;utm_term=PDF-PPTX-lastslide&amp;ad_group=last_slide"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2.png"/><Relationship Id="rId4" Type="http://schemas.openxmlformats.org/officeDocument/2006/relationships/image" Target="../media/image-7-4.png"/><Relationship Id="rId5" Type="http://schemas.openxmlformats.org/officeDocument/2006/relationships/image" Target="../media/image-7-5.sv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f4e97013-c112-4d28-9717-dc9bf59ec1c7&amp;utm_term=PDF-PPTX-lastslide&amp;ad_group=last_slide"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2.png"/><Relationship Id="rId4" Type="http://schemas.openxmlformats.org/officeDocument/2006/relationships/image" Target="../media/image-8-4.png"/><Relationship Id="rId5" Type="http://schemas.openxmlformats.org/officeDocument/2006/relationships/image" Target="../media/image-8-5.sv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f4e97013-c112-4d28-9717-dc9bf59ec1c7&amp;utm_term=PDF-PPTX-lastslide&amp;ad_group=last_slide"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AFAFC"/>
        </a:solidFill>
      </p:bgPr>
    </p:bg>
    <p:spTree>
      <p:nvGrpSpPr>
        <p:cNvPr id="1" name=""/>
        <p:cNvGrpSpPr/>
        <p:nvPr/>
      </p:nvGrpSpPr>
      <p:grpSpPr>
        <a:xfrm>
          <a:off x="0" y="0"/>
          <a:ext cx="0" cy="0"/>
          <a:chOff x="0" y="0"/>
          <a:chExt cx="0" cy="0"/>
        </a:xfrm>
      </p:grpSpPr>
      <p:pic>
        <p:nvPicPr>
          <p:cNvPr id="3" name="Image 0" descr="https://pitch-assets-ccb95893-de3f-4266-973c-20049231b248.s3.eu-west-1.amazonaws.com/a50de16a-3c05-4f18-8e6e-db5f141c2450?pitch-bytes=2444461&amp;pitch-content-type=image%2Fpng">    </p:cNvPr>
          <p:cNvPicPr>
            <a:picLocks noChangeAspect="1"/>
          </p:cNvPicPr>
          <p:nvPr/>
        </p:nvPicPr>
        <p:blipFill>
          <a:blip r:embed="rId1"/>
          <a:srcRect l="0" r="0" t="0" b="0"/>
          <a:stretch/>
        </p:blipFill>
        <p:spPr>
          <a:xfrm>
            <a:off x="0" y="0"/>
            <a:ext cx="9144000" cy="5143500"/>
          </a:xfrm>
          <a:prstGeom prst="rect">
            <a:avLst/>
          </a:prstGeom>
        </p:spPr>
      </p:pic>
      <p:sp>
        <p:nvSpPr>
          <p:cNvPr id="4" name="Text 0"/>
          <p:cNvSpPr/>
          <p:nvPr/>
        </p:nvSpPr>
        <p:spPr>
          <a:xfrm>
            <a:off x="0" y="0"/>
            <a:ext cx="9144000" cy="5143500"/>
          </a:xfrm>
          <a:prstGeom prst="roundRect">
            <a:avLst>
              <a:gd name="adj" fmla="val -17778"/>
            </a:avLst>
          </a:prstGeom>
          <a:solidFill>
            <a:srgbClr val="FAFAFC"/>
          </a:solidFill>
          <a:ln w="84667">
            <a:solidFill>
              <a:srgbClr val="000000"/>
            </a:solidFill>
          </a:ln>
        </p:spPr>
        <p:txBody>
          <a:bodyPr wrap="square" lIns="508000" tIns="607219" rIns="508000" bIns="607219" rtlCol="0" anchor="ctr"/>
          <a:lstStyle/>
          <a:p>
            <a:pPr algn="ctr">
              <a:lnSpc>
                <a:spcPts val="1575"/>
              </a:lnSpc>
            </a:pPr>
            <a:endParaRPr lang="en-US" sz="1050" dirty="0"/>
          </a:p>
        </p:txBody>
      </p:sp>
      <p:sp>
        <p:nvSpPr>
          <p:cNvPr id="5" name="Text 1"/>
          <p:cNvSpPr/>
          <p:nvPr/>
        </p:nvSpPr>
        <p:spPr>
          <a:xfrm>
            <a:off x="476372" y="1369394"/>
            <a:ext cx="8229600" cy="2400300"/>
          </a:xfrm>
          <a:prstGeom prst="rect">
            <a:avLst/>
          </a:prstGeom>
          <a:noFill/>
          <a:ln/>
        </p:spPr>
        <p:txBody>
          <a:bodyPr wrap="square" lIns="0" tIns="0" rIns="0" bIns="0" rtlCol="0" anchor="ctr"/>
          <a:lstStyle/>
          <a:p>
            <a:pPr algn="ctr">
              <a:lnSpc>
                <a:spcPts val="6300"/>
              </a:lnSpc>
            </a:pPr>
            <a:r>
              <a:rPr lang="en-US" sz="3000" b="1" spc="-24" kern="0" dirty="0">
                <a:solidFill>
                  <a:srgbClr val="2B2A35"/>
                </a:solidFill>
                <a:latin typeface="Hanson Bold" pitchFamily="34" charset="0"/>
                <a:ea typeface="Hanson Bold" pitchFamily="34" charset="-122"/>
                <a:cs typeface="Hanson Bold" pitchFamily="34" charset="-120"/>
              </a:rPr>
              <a:t>Charting the Course: Youth Employment Dynamics in the Evolving IT Landscape</a:t>
            </a:r>
            <a:endParaRPr lang="en-US" sz="5250"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AFAFC"/>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f7aae58-8387-4e93-8bac-549a6ffa0d43?pitch-bytes=589099&amp;pitch-content-type=image%2Fpng">    </p:cNvPr>
          <p:cNvPicPr>
            <a:picLocks noChangeAspect="1"/>
          </p:cNvPicPr>
          <p:nvPr/>
        </p:nvPicPr>
        <p:blipFill>
          <a:blip r:embed="rId1"/>
          <a:srcRect l="0" r="0" t="0" b="0"/>
          <a:stretch/>
        </p:blipFill>
        <p:spPr>
          <a:xfrm>
            <a:off x="0" y="0"/>
            <a:ext cx="9144000" cy="5143500"/>
          </a:xfrm>
          <a:prstGeom prst="rect">
            <a:avLst/>
          </a:prstGeom>
        </p:spPr>
      </p:pic>
      <p:sp>
        <p:nvSpPr>
          <p:cNvPr id="4" name="Text 0"/>
          <p:cNvSpPr/>
          <p:nvPr/>
        </p:nvSpPr>
        <p:spPr>
          <a:xfrm>
            <a:off x="0" y="0"/>
            <a:ext cx="9144000" cy="5143500"/>
          </a:xfrm>
          <a:prstGeom prst="roundRect">
            <a:avLst>
              <a:gd name="adj" fmla="val -17778"/>
            </a:avLst>
          </a:prstGeom>
          <a:solidFill>
            <a:srgbClr val="000000">
              <a:alpha val="0"/>
            </a:srgbClr>
          </a:solidFill>
          <a:ln w="84667">
            <a:solidFill>
              <a:srgbClr val="000000"/>
            </a:solidFill>
          </a:ln>
        </p:spPr>
        <p:txBody>
          <a:bodyPr wrap="square" lIns="508000" tIns="607219" rIns="508000" bIns="607219" rtlCol="0" anchor="ctr"/>
          <a:lstStyle/>
          <a:p>
            <a:pPr algn="ctr">
              <a:lnSpc>
                <a:spcPts val="1575"/>
              </a:lnSpc>
            </a:pPr>
            <a:endParaRPr lang="en-US" sz="1050" dirty="0"/>
          </a:p>
        </p:txBody>
      </p:sp>
      <p:pic>
        <p:nvPicPr>
          <p:cNvPr id="5" name="Image 1" descr="https://pitch-assets-ccb95893-de3f-4266-973c-20049231b248.s3.eu-west-1.amazonaws.com/d4416726-175e-49f1-bdcd-b3ed75ba9147?pitch-bytes=6967&amp;pitch-content-type=image%2Fpng">    </p:cNvPr>
          <p:cNvPicPr>
            <a:picLocks noChangeAspect="1"/>
          </p:cNvPicPr>
          <p:nvPr/>
        </p:nvPicPr>
        <p:blipFill>
          <a:blip r:embed="rId2"/>
          <a:srcRect l="0" r="0" t="0" b="0"/>
          <a:stretch/>
        </p:blipFill>
        <p:spPr>
          <a:xfrm>
            <a:off x="5988816" y="3429020"/>
            <a:ext cx="198003" cy="205160"/>
          </a:xfrm>
          <a:prstGeom prst="rect">
            <a:avLst/>
          </a:prstGeom>
        </p:spPr>
      </p:pic>
      <p:pic>
        <p:nvPicPr>
          <p:cNvPr id="6" name="Image 2" descr="https://pitch-assets-ccb95893-de3f-4266-973c-20049231b248.s3.eu-west-1.amazonaws.com/d4416726-175e-49f1-bdcd-b3ed75ba9147?pitch-bytes=6967&amp;pitch-content-type=image%2Fpng">    </p:cNvPr>
          <p:cNvPicPr>
            <a:picLocks noChangeAspect="1"/>
          </p:cNvPicPr>
          <p:nvPr/>
        </p:nvPicPr>
        <p:blipFill>
          <a:blip r:embed="rId3"/>
          <a:srcRect l="0" r="0" t="0" b="0"/>
          <a:stretch/>
        </p:blipFill>
        <p:spPr>
          <a:xfrm>
            <a:off x="2075263" y="1612013"/>
            <a:ext cx="160794" cy="166606"/>
          </a:xfrm>
          <a:prstGeom prst="rect">
            <a:avLst/>
          </a:prstGeom>
        </p:spPr>
      </p:pic>
      <p:sp>
        <p:nvSpPr>
          <p:cNvPr id="7" name="Text 1"/>
          <p:cNvSpPr/>
          <p:nvPr/>
        </p:nvSpPr>
        <p:spPr>
          <a:xfrm>
            <a:off x="2801880" y="337322"/>
            <a:ext cx="3657600" cy="314325"/>
          </a:xfrm>
          <a:prstGeom prst="rect">
            <a:avLst/>
          </a:prstGeom>
          <a:noFill/>
          <a:ln/>
        </p:spPr>
        <p:txBody>
          <a:bodyPr wrap="square" lIns="0" tIns="0" rIns="0" bIns="0" rtlCol="0" anchor="t"/>
          <a:lstStyle/>
          <a:p>
            <a:pPr algn="l">
              <a:lnSpc>
                <a:spcPts val="2475"/>
              </a:lnSpc>
            </a:pPr>
            <a:r>
              <a:rPr lang="en-US" sz="2300" b="1" dirty="0">
                <a:solidFill>
                  <a:srgbClr val="2B2A35"/>
                </a:solidFill>
                <a:latin typeface="Hanson Bold" pitchFamily="34" charset="0"/>
                <a:ea typeface="Hanson Bold" pitchFamily="34" charset="-122"/>
                <a:cs typeface="Hanson Bold" pitchFamily="34" charset="-120"/>
              </a:rPr>
              <a:t>Introduction:</a:t>
            </a:r>
            <a:endParaRPr lang="en-US" sz="2250" dirty="0"/>
          </a:p>
        </p:txBody>
      </p:sp>
      <p:sp>
        <p:nvSpPr>
          <p:cNvPr id="8" name="Text 2"/>
          <p:cNvSpPr/>
          <p:nvPr/>
        </p:nvSpPr>
        <p:spPr>
          <a:xfrm>
            <a:off x="2803498" y="655740"/>
            <a:ext cx="5486400" cy="14001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I'm Bradley Agwa, a passionate Data Scientist driven by an insatiable curiosity for data across diverse domains. .</a:t>
            </a:r>
            <a:endParaRPr lang="en-US" sz="1050" dirty="0"/>
          </a:p>
          <a:p>
            <a:pPr algn="l">
              <a:lnSpc>
                <a:spcPts val="1575"/>
              </a:lnSpc>
            </a:pPr>
            <a:endParaRPr lang="en-US" sz="1050" dirty="0"/>
          </a:p>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My journey is fueled by a profound enthusiasm for problem-solving, which led me to immerse myself in the realm of data science—a space where I can meticulously design tailored solutions for each project.</a:t>
            </a:r>
            <a:endParaRPr lang="en-US" sz="1050" dirty="0"/>
          </a:p>
        </p:txBody>
      </p:sp>
      <p:sp>
        <p:nvSpPr>
          <p:cNvPr id="9" name="Text 3"/>
          <p:cNvSpPr/>
          <p:nvPr/>
        </p:nvSpPr>
        <p:spPr>
          <a:xfrm>
            <a:off x="2801880" y="2135770"/>
            <a:ext cx="3657600" cy="628650"/>
          </a:xfrm>
          <a:prstGeom prst="rect">
            <a:avLst/>
          </a:prstGeom>
          <a:noFill/>
          <a:ln/>
        </p:spPr>
        <p:txBody>
          <a:bodyPr wrap="square" lIns="0" tIns="0" rIns="0" bIns="0" rtlCol="0" anchor="t"/>
          <a:lstStyle/>
          <a:p>
            <a:pPr algn="l">
              <a:lnSpc>
                <a:spcPts val="2475"/>
              </a:lnSpc>
            </a:pPr>
            <a:r>
              <a:rPr lang="en-US" sz="2300" b="1" dirty="0">
                <a:solidFill>
                  <a:srgbClr val="2B2A35"/>
                </a:solidFill>
                <a:latin typeface="Hanson Bold" pitchFamily="34" charset="0"/>
                <a:ea typeface="Hanson Bold" pitchFamily="34" charset="-122"/>
                <a:cs typeface="Hanson Bold" pitchFamily="34" charset="-120"/>
              </a:rPr>
              <a:t>Why I Decided To Participate:</a:t>
            </a:r>
            <a:endParaRPr lang="en-US" sz="2250" dirty="0"/>
          </a:p>
        </p:txBody>
      </p:sp>
      <p:sp>
        <p:nvSpPr>
          <p:cNvPr id="10" name="Text 4"/>
          <p:cNvSpPr/>
          <p:nvPr/>
        </p:nvSpPr>
        <p:spPr>
          <a:xfrm>
            <a:off x="2803498" y="2936285"/>
            <a:ext cx="5486400" cy="1600200"/>
          </a:xfrm>
          <a:prstGeom prst="rect">
            <a:avLst/>
          </a:prstGeom>
          <a:noFill/>
          <a:ln/>
        </p:spPr>
        <p:txBody>
          <a:bodyPr wrap="square" lIns="0" tIns="0" rIns="0" bIns="0" rtlCol="0" anchor="t"/>
          <a:lstStyle/>
          <a:p>
            <a:pPr algn="l" marL="190500" indent="-190500">
              <a:lnSpc>
                <a:spcPts val="1575"/>
              </a:lnSpc>
              <a:buSzPct val="100000"/>
              <a:buChar char="•"/>
            </a:pPr>
            <a:r>
              <a:rPr lang="en-US" sz="1100" b="0" spc="-12" kern="0" dirty="0">
                <a:solidFill>
                  <a:srgbClr val="000000"/>
                </a:solidFill>
                <a:latin typeface="Space Mono" pitchFamily="34" charset="0"/>
                <a:ea typeface="Space Mono" pitchFamily="34" charset="-122"/>
                <a:cs typeface="Space Mono" pitchFamily="34" charset="-120"/>
              </a:rPr>
              <a:t>I'm excited about the opportunity to explore job market trends and contribute to addressing youth employment challenges.</a:t>
            </a:r>
            <a:endParaRPr lang="en-US" sz="1050" dirty="0"/>
          </a:p>
          <a:p>
            <a:pPr algn="l" marL="190500" indent="-190500">
              <a:lnSpc>
                <a:spcPts val="1575"/>
              </a:lnSpc>
              <a:buSzPct val="100000"/>
              <a:buChar char="•"/>
            </a:pPr>
            <a:r>
              <a:rPr lang="en-US" sz="1100" b="0" spc="-12" kern="0" dirty="0">
                <a:solidFill>
                  <a:srgbClr val="000000"/>
                </a:solidFill>
                <a:latin typeface="Space Mono" pitchFamily="34" charset="0"/>
                <a:ea typeface="Space Mono" pitchFamily="34" charset="-122"/>
                <a:cs typeface="Space Mono" pitchFamily="34" charset="-120"/>
              </a:rPr>
              <a:t>Participating in this hackathon aligns perfectly with my passion for leveraging data-driven solutions for societal impact.</a:t>
            </a:r>
            <a:endParaRPr lang="en-US" sz="1050" dirty="0"/>
          </a:p>
          <a:p>
            <a:pPr algn="l" marL="190500" indent="-190500">
              <a:lnSpc>
                <a:spcPts val="1575"/>
              </a:lnSpc>
              <a:buSzPct val="100000"/>
              <a:buChar char="•"/>
            </a:pPr>
            <a:r>
              <a:rPr lang="en-US" sz="1100" b="0" spc="-12" kern="0" dirty="0">
                <a:solidFill>
                  <a:srgbClr val="000000"/>
                </a:solidFill>
                <a:latin typeface="Space Mono" pitchFamily="34" charset="0"/>
                <a:ea typeface="Space Mono" pitchFamily="34" charset="-122"/>
                <a:cs typeface="Space Mono" pitchFamily="34" charset="-120"/>
              </a:rPr>
              <a:t>Getting the chance to intern at World Data Lab will be ideal in my growth as a data scientist</a:t>
            </a:r>
            <a:endParaRPr lang="en-US" sz="1050" dirty="0"/>
          </a:p>
        </p:txBody>
      </p:sp>
      <p:pic>
        <p:nvPicPr>
          <p:cNvPr id="11" name="Image 3" descr="https://pitch-assets-ccb95893-de3f-4266-973c-20049231b248.s3.eu-west-1.amazonaws.com/c26e5342-29d9-4019-b421-0442216b0537?pitch-bytes=712507&amp;pitch-content-type=image%2Fjpeg">    </p:cNvPr>
          <p:cNvPicPr>
            <a:picLocks noChangeAspect="1"/>
          </p:cNvPicPr>
          <p:nvPr/>
        </p:nvPicPr>
        <p:blipFill>
          <a:blip r:embed="rId4"/>
          <a:srcRect l="0" r="0" t="23325" b="419"/>
          <a:stretch/>
        </p:blipFill>
        <p:spPr>
          <a:xfrm>
            <a:off x="571178" y="657227"/>
            <a:ext cx="1757910" cy="1787331"/>
          </a:xfrm>
          <a:prstGeom prst="rect">
            <a:avLst/>
          </a:prstGeom>
        </p:spPr>
      </p:pic>
      <p:pic>
        <p:nvPicPr>
          <p:cNvPr id="12"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AFAFC"/>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412ab70-fee6-4ada-a966-dc39f151d22f?pitch-bytes=384929&amp;pitch-content-type=image%2Fpng">    </p:cNvPr>
          <p:cNvPicPr>
            <a:picLocks noChangeAspect="1"/>
          </p:cNvPicPr>
          <p:nvPr/>
        </p:nvPicPr>
        <p:blipFill>
          <a:blip r:embed="rId1"/>
          <a:srcRect l="0" r="0" t="0" b="0"/>
          <a:stretch/>
        </p:blipFill>
        <p:spPr>
          <a:xfrm>
            <a:off x="0" y="0"/>
            <a:ext cx="9144000" cy="5143500"/>
          </a:xfrm>
          <a:prstGeom prst="rect">
            <a:avLst/>
          </a:prstGeom>
        </p:spPr>
      </p:pic>
      <p:sp>
        <p:nvSpPr>
          <p:cNvPr id="4" name="Shape 0"/>
          <p:cNvSpPr/>
          <p:nvPr/>
        </p:nvSpPr>
        <p:spPr>
          <a:xfrm>
            <a:off x="0" y="0"/>
            <a:ext cx="9144000" cy="5143500"/>
          </a:xfrm>
          <a:prstGeom prst="roundRect">
            <a:avLst>
              <a:gd name="adj" fmla="val -17778"/>
            </a:avLst>
          </a:prstGeom>
          <a:solidFill>
            <a:srgbClr val="000000">
              <a:alpha val="0"/>
            </a:srgbClr>
          </a:solidFill>
          <a:ln w="84667">
            <a:solidFill>
              <a:srgbClr val="000000"/>
            </a:solidFill>
            <a:prstDash val="solid"/>
          </a:ln>
        </p:spPr>
      </p:sp>
      <p:pic>
        <p:nvPicPr>
          <p:cNvPr id="5" name="Image 1" descr="https://pitch-assets-ccb95893-de3f-4266-973c-20049231b248.s3.eu-west-1.amazonaws.com/d4416726-175e-49f1-bdcd-b3ed75ba9147?pitch-bytes=6967&amp;pitch-content-type=image%2Fpng">    </p:cNvPr>
          <p:cNvPicPr>
            <a:picLocks noChangeAspect="1"/>
          </p:cNvPicPr>
          <p:nvPr/>
        </p:nvPicPr>
        <p:blipFill>
          <a:blip r:embed="rId2"/>
          <a:srcRect l="0" r="0" t="0" b="0"/>
          <a:stretch/>
        </p:blipFill>
        <p:spPr>
          <a:xfrm>
            <a:off x="7018030" y="3352782"/>
            <a:ext cx="198003" cy="205160"/>
          </a:xfrm>
          <a:prstGeom prst="rect">
            <a:avLst/>
          </a:prstGeom>
        </p:spPr>
      </p:pic>
      <p:pic>
        <p:nvPicPr>
          <p:cNvPr id="6" name="Image 2" descr="https://pitch-assets-ccb95893-de3f-4266-973c-20049231b248.s3.eu-west-1.amazonaws.com/d4416726-175e-49f1-bdcd-b3ed75ba9147?pitch-bytes=6967&amp;pitch-content-type=image%2Fpng">    </p:cNvPr>
          <p:cNvPicPr>
            <a:picLocks noChangeAspect="1"/>
          </p:cNvPicPr>
          <p:nvPr/>
        </p:nvPicPr>
        <p:blipFill>
          <a:blip r:embed="rId3"/>
          <a:srcRect l="0" r="0" t="0" b="0"/>
          <a:stretch/>
        </p:blipFill>
        <p:spPr>
          <a:xfrm>
            <a:off x="1516183" y="1396005"/>
            <a:ext cx="154888" cy="160486"/>
          </a:xfrm>
          <a:prstGeom prst="rect">
            <a:avLst/>
          </a:prstGeom>
        </p:spPr>
      </p:pic>
      <p:pic>
        <p:nvPicPr>
          <p:cNvPr id="7" name="Image 3" descr="https://pitch-assets-ccb95893-de3f-4266-973c-20049231b248.s3.eu-west-1.amazonaws.com/d4416726-175e-49f1-bdcd-b3ed75ba9147?pitch-bytes=6967&amp;pitch-content-type=image%2Fpng">    </p:cNvPr>
          <p:cNvPicPr>
            <a:picLocks noChangeAspect="1"/>
          </p:cNvPicPr>
          <p:nvPr/>
        </p:nvPicPr>
        <p:blipFill>
          <a:blip r:embed="rId4"/>
          <a:srcRect l="0" r="0" t="0" b="0"/>
          <a:stretch/>
        </p:blipFill>
        <p:spPr>
          <a:xfrm>
            <a:off x="2380215" y="3772091"/>
            <a:ext cx="154888" cy="160486"/>
          </a:xfrm>
          <a:prstGeom prst="rect">
            <a:avLst/>
          </a:prstGeom>
        </p:spPr>
      </p:pic>
      <p:sp>
        <p:nvSpPr>
          <p:cNvPr id="8" name="Text 1"/>
          <p:cNvSpPr/>
          <p:nvPr/>
        </p:nvSpPr>
        <p:spPr>
          <a:xfrm>
            <a:off x="556480" y="475575"/>
            <a:ext cx="3657600" cy="314325"/>
          </a:xfrm>
          <a:prstGeom prst="rect">
            <a:avLst/>
          </a:prstGeom>
          <a:noFill/>
          <a:ln/>
        </p:spPr>
        <p:txBody>
          <a:bodyPr wrap="square" lIns="0" tIns="0" rIns="0" bIns="0" rtlCol="0" anchor="t"/>
          <a:lstStyle/>
          <a:p>
            <a:pPr algn="l">
              <a:lnSpc>
                <a:spcPts val="2475"/>
              </a:lnSpc>
            </a:pPr>
            <a:r>
              <a:rPr lang="en-US" sz="2300" b="1" dirty="0">
                <a:solidFill>
                  <a:srgbClr val="2B2A35"/>
                </a:solidFill>
                <a:latin typeface="Hanson Bold" pitchFamily="34" charset="0"/>
                <a:ea typeface="Hanson Bold" pitchFamily="34" charset="-122"/>
                <a:cs typeface="Hanson Bold" pitchFamily="34" charset="-120"/>
              </a:rPr>
              <a:t>Methodology</a:t>
            </a:r>
            <a:endParaRPr lang="en-US" sz="2250" dirty="0"/>
          </a:p>
        </p:txBody>
      </p:sp>
      <p:sp>
        <p:nvSpPr>
          <p:cNvPr id="9" name="Text 2"/>
          <p:cNvSpPr/>
          <p:nvPr/>
        </p:nvSpPr>
        <p:spPr>
          <a:xfrm>
            <a:off x="3684645" y="1170573"/>
            <a:ext cx="5486400" cy="14001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In developing our project, I followed a systematic approach to analyze job market trends for youth in differen sectors and find out how this can provide insights in growing thr IT sector. </a:t>
            </a:r>
            <a:endParaRPr lang="en-US" sz="1050" dirty="0"/>
          </a:p>
          <a:p>
            <a:pPr algn="l">
              <a:lnSpc>
                <a:spcPts val="1575"/>
              </a:lnSpc>
            </a:pPr>
            <a:endParaRPr lang="en-US" sz="1050" dirty="0"/>
          </a:p>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I used a combination of data analysis, visualization, and machine learning techniques.</a:t>
            </a:r>
            <a:endParaRPr lang="en-US" sz="1050" dirty="0"/>
          </a:p>
        </p:txBody>
      </p:sp>
      <p:sp>
        <p:nvSpPr>
          <p:cNvPr id="10" name="Text 3"/>
          <p:cNvSpPr/>
          <p:nvPr/>
        </p:nvSpPr>
        <p:spPr>
          <a:xfrm>
            <a:off x="3684645" y="3017561"/>
            <a:ext cx="5486400" cy="1400175"/>
          </a:xfrm>
          <a:prstGeom prst="rect">
            <a:avLst/>
          </a:prstGeom>
          <a:noFill/>
          <a:ln/>
        </p:spPr>
        <p:txBody>
          <a:bodyPr wrap="square" lIns="0" tIns="0" rIns="0" bIns="0" rtlCol="0" anchor="t"/>
          <a:lstStyle/>
          <a:p>
            <a:pPr algn="l" marL="190500" indent="-190500">
              <a:lnSpc>
                <a:spcPts val="1575"/>
              </a:lnSpc>
              <a:buSzPct val="100000"/>
              <a:buChar char="•"/>
            </a:pPr>
            <a:r>
              <a:rPr lang="en-US" sz="1100" b="0" spc="-12" kern="0" dirty="0">
                <a:solidFill>
                  <a:srgbClr val="000000"/>
                </a:solidFill>
                <a:latin typeface="Space Mono" pitchFamily="34" charset="0"/>
                <a:ea typeface="Space Mono" pitchFamily="34" charset="-122"/>
                <a:cs typeface="Space Mono" pitchFamily="34" charset="-120"/>
              </a:rPr>
              <a:t>I utilized Python as our primary programming language.</a:t>
            </a:r>
            <a:endParaRPr lang="en-US" sz="1050" dirty="0"/>
          </a:p>
          <a:p>
            <a:pPr algn="l" marL="190500" indent="-190500">
              <a:lnSpc>
                <a:spcPts val="1575"/>
              </a:lnSpc>
              <a:buSzPct val="100000"/>
              <a:buChar char="•"/>
            </a:pPr>
            <a:r>
              <a:rPr lang="en-US" sz="1100" b="0" spc="-12" kern="0" dirty="0">
                <a:solidFill>
                  <a:srgbClr val="000000"/>
                </a:solidFill>
                <a:latin typeface="Space Mono" pitchFamily="34" charset="0"/>
                <a:ea typeface="Space Mono" pitchFamily="34" charset="-122"/>
                <a:cs typeface="Space Mono" pitchFamily="34" charset="-120"/>
              </a:rPr>
              <a:t>For data manipulation and analysis, we used pandas and NumPy.</a:t>
            </a:r>
            <a:endParaRPr lang="en-US" sz="1050" dirty="0"/>
          </a:p>
          <a:p>
            <a:pPr algn="l" marL="190500" indent="-190500">
              <a:lnSpc>
                <a:spcPts val="1575"/>
              </a:lnSpc>
              <a:buSzPct val="100000"/>
              <a:buChar char="•"/>
            </a:pPr>
            <a:r>
              <a:rPr lang="en-US" sz="1100" b="0" spc="-12" kern="0" dirty="0">
                <a:solidFill>
                  <a:srgbClr val="000000"/>
                </a:solidFill>
                <a:latin typeface="Space Mono" pitchFamily="34" charset="0"/>
                <a:ea typeface="Space Mono" pitchFamily="34" charset="-122"/>
                <a:cs typeface="Space Mono" pitchFamily="34" charset="-120"/>
              </a:rPr>
              <a:t>I employed Plotly Express for creating interactive visualizations.</a:t>
            </a:r>
            <a:endParaRPr lang="en-US" sz="1050" dirty="0"/>
          </a:p>
          <a:p>
            <a:pPr algn="l" marL="190500" indent="-190500">
              <a:lnSpc>
                <a:spcPts val="1575"/>
              </a:lnSpc>
              <a:buSzPct val="100000"/>
              <a:buChar char="•"/>
            </a:pPr>
            <a:r>
              <a:rPr lang="en-US" sz="1100" b="0" spc="-12" kern="0" dirty="0">
                <a:solidFill>
                  <a:srgbClr val="000000"/>
                </a:solidFill>
                <a:latin typeface="Space Mono" pitchFamily="34" charset="0"/>
                <a:ea typeface="Space Mono" pitchFamily="34" charset="-122"/>
                <a:cs typeface="Space Mono" pitchFamily="34" charset="-120"/>
              </a:rPr>
              <a:t>Machine learning models, such as Random Forest Regressor, were implemented using scikit-learn.</a:t>
            </a:r>
            <a:endParaRPr lang="en-US" sz="1050" dirty="0"/>
          </a:p>
        </p:txBody>
      </p:sp>
      <p:sp>
        <p:nvSpPr>
          <p:cNvPr id="11" name="Text 4"/>
          <p:cNvSpPr/>
          <p:nvPr/>
        </p:nvSpPr>
        <p:spPr>
          <a:xfrm>
            <a:off x="3687299" y="668095"/>
            <a:ext cx="3657600" cy="346710"/>
          </a:xfrm>
          <a:prstGeom prst="rect">
            <a:avLst/>
          </a:prstGeom>
          <a:noFill/>
          <a:ln/>
        </p:spPr>
        <p:txBody>
          <a:bodyPr wrap="square" lIns="0" tIns="0" rIns="0" bIns="0" rtlCol="0" anchor="t"/>
          <a:lstStyle/>
          <a:p>
            <a:pPr algn="l">
              <a:lnSpc>
                <a:spcPts val="1365"/>
              </a:lnSpc>
            </a:pPr>
            <a:r>
              <a:rPr lang="en-US" sz="1100" b="1" spc="12" kern="0" dirty="0">
                <a:solidFill>
                  <a:srgbClr val="2F2F2F"/>
                </a:solidFill>
                <a:latin typeface="Space Mono" pitchFamily="34" charset="0"/>
                <a:ea typeface="Space Mono" pitchFamily="34" charset="-122"/>
                <a:cs typeface="Space Mono" pitchFamily="34" charset="-120"/>
              </a:rPr>
              <a:t>Methodology Overview:</a:t>
            </a:r>
            <a:endParaRPr lang="en-US" sz="1050" dirty="0"/>
          </a:p>
          <a:p>
            <a:pPr algn="l">
              <a:lnSpc>
                <a:spcPts val="1365"/>
              </a:lnSpc>
            </a:pPr>
            <a:endParaRPr lang="en-US" sz="1050" dirty="0"/>
          </a:p>
        </p:txBody>
      </p:sp>
      <p:sp>
        <p:nvSpPr>
          <p:cNvPr id="12" name="Text 5"/>
          <p:cNvSpPr/>
          <p:nvPr/>
        </p:nvSpPr>
        <p:spPr>
          <a:xfrm>
            <a:off x="3687299" y="2666385"/>
            <a:ext cx="3657600" cy="346710"/>
          </a:xfrm>
          <a:prstGeom prst="rect">
            <a:avLst/>
          </a:prstGeom>
          <a:noFill/>
          <a:ln/>
        </p:spPr>
        <p:txBody>
          <a:bodyPr wrap="square" lIns="0" tIns="0" rIns="0" bIns="0" rtlCol="0" anchor="t"/>
          <a:lstStyle/>
          <a:p>
            <a:pPr algn="l">
              <a:lnSpc>
                <a:spcPts val="1365"/>
              </a:lnSpc>
            </a:pPr>
            <a:r>
              <a:rPr lang="en-US" sz="1100" b="1" spc="12" kern="0" dirty="0">
                <a:solidFill>
                  <a:srgbClr val="2F2F2F"/>
                </a:solidFill>
                <a:latin typeface="Space Mono" pitchFamily="34" charset="0"/>
                <a:ea typeface="Space Mono" pitchFamily="34" charset="-122"/>
                <a:cs typeface="Space Mono" pitchFamily="34" charset="-120"/>
              </a:rPr>
              <a:t>Tools and Techniques:</a:t>
            </a:r>
            <a:endParaRPr lang="en-US" sz="1050" dirty="0"/>
          </a:p>
          <a:p>
            <a:pPr algn="l">
              <a:lnSpc>
                <a:spcPts val="1365"/>
              </a:lnSpc>
            </a:pPr>
            <a:endParaRPr lang="en-US" sz="1050" dirty="0"/>
          </a:p>
        </p:txBody>
      </p:sp>
      <p:pic>
        <p:nvPicPr>
          <p:cNvPr id="13"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AFAFC"/>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af78597-1448-4768-90e0-fc95cce53bde?pitch-bytes=589099&amp;pitch-content-type=image%2Fpng">    </p:cNvPr>
          <p:cNvPicPr>
            <a:picLocks noChangeAspect="1"/>
          </p:cNvPicPr>
          <p:nvPr/>
        </p:nvPicPr>
        <p:blipFill>
          <a:blip r:embed="rId1"/>
          <a:srcRect l="0" r="0" t="0" b="0"/>
          <a:stretch/>
        </p:blipFill>
        <p:spPr>
          <a:xfrm>
            <a:off x="0" y="0"/>
            <a:ext cx="9144000" cy="5143500"/>
          </a:xfrm>
          <a:prstGeom prst="rect">
            <a:avLst/>
          </a:prstGeom>
        </p:spPr>
      </p:pic>
      <p:sp>
        <p:nvSpPr>
          <p:cNvPr id="4" name="Text 0"/>
          <p:cNvSpPr/>
          <p:nvPr/>
        </p:nvSpPr>
        <p:spPr>
          <a:xfrm>
            <a:off x="0" y="0"/>
            <a:ext cx="9144000" cy="5143500"/>
          </a:xfrm>
          <a:prstGeom prst="roundRect">
            <a:avLst>
              <a:gd name="adj" fmla="val -17778"/>
            </a:avLst>
          </a:prstGeom>
          <a:solidFill>
            <a:srgbClr val="000000">
              <a:alpha val="0"/>
            </a:srgbClr>
          </a:solidFill>
          <a:ln w="84667">
            <a:solidFill>
              <a:srgbClr val="000000"/>
            </a:solidFill>
          </a:ln>
        </p:spPr>
        <p:txBody>
          <a:bodyPr wrap="square" lIns="508000" tIns="607219" rIns="508000" bIns="607219" rtlCol="0" anchor="ctr"/>
          <a:lstStyle/>
          <a:p>
            <a:pPr algn="ctr">
              <a:lnSpc>
                <a:spcPts val="1575"/>
              </a:lnSpc>
            </a:pPr>
            <a:endParaRPr lang="en-US" sz="1050" dirty="0"/>
          </a:p>
        </p:txBody>
      </p:sp>
      <p:sp>
        <p:nvSpPr>
          <p:cNvPr id="5" name="Text 1"/>
          <p:cNvSpPr/>
          <p:nvPr/>
        </p:nvSpPr>
        <p:spPr>
          <a:xfrm>
            <a:off x="3311663" y="-1383943480"/>
            <a:ext cx="5486400" cy="222885"/>
          </a:xfrm>
          <a:prstGeom prst="rect">
            <a:avLst/>
          </a:prstGeom>
          <a:noFill/>
          <a:ln/>
        </p:spPr>
        <p:txBody>
          <a:bodyPr wrap="square" lIns="0" tIns="0" rIns="0" bIns="0" rtlCol="0" anchor="t"/>
          <a:lstStyle/>
          <a:p>
            <a:pPr algn="l">
              <a:lnSpc>
                <a:spcPts val="1755"/>
              </a:lnSpc>
            </a:pPr>
            <a:r>
              <a:rPr lang="en-US" sz="1400" b="1" spc="12" kern="0" dirty="0">
                <a:solidFill>
                  <a:srgbClr val="2F2F2F"/>
                </a:solidFill>
                <a:latin typeface="Space Mono" pitchFamily="34" charset="0"/>
                <a:ea typeface="Space Mono" pitchFamily="34" charset="-122"/>
                <a:cs typeface="Space Mono" pitchFamily="34" charset="-120"/>
              </a:rPr>
              <a:t>Another idea, equally important</a:t>
            </a:r>
            <a:endParaRPr lang="en-US" sz="1350" dirty="0"/>
          </a:p>
        </p:txBody>
      </p:sp>
      <p:pic>
        <p:nvPicPr>
          <p:cNvPr id="6" name="Image 1" descr="https://pitch-assets-ccb95893-de3f-4266-973c-20049231b248.s3.eu-west-1.amazonaws.com/d4416726-175e-49f1-bdcd-b3ed75ba9147?pitch-bytes=6967&amp;pitch-content-type=image%2Fpng">    </p:cNvPr>
          <p:cNvPicPr>
            <a:picLocks noChangeAspect="1"/>
          </p:cNvPicPr>
          <p:nvPr/>
        </p:nvPicPr>
        <p:blipFill>
          <a:blip r:embed="rId2"/>
          <a:srcRect l="0" r="0" t="0" b="0"/>
          <a:stretch/>
        </p:blipFill>
        <p:spPr>
          <a:xfrm>
            <a:off x="5175610" y="913164"/>
            <a:ext cx="198003" cy="205160"/>
          </a:xfrm>
          <a:prstGeom prst="rect">
            <a:avLst/>
          </a:prstGeom>
        </p:spPr>
      </p:pic>
      <p:pic>
        <p:nvPicPr>
          <p:cNvPr id="7" name="Image 2" descr="https://pitch-assets-ccb95893-de3f-4266-973c-20049231b248.s3.eu-west-1.amazonaws.com/d4416726-175e-49f1-bdcd-b3ed75ba9147?pitch-bytes=6967&amp;pitch-content-type=image%2Fpng">    </p:cNvPr>
          <p:cNvPicPr>
            <a:picLocks noChangeAspect="1"/>
          </p:cNvPicPr>
          <p:nvPr/>
        </p:nvPicPr>
        <p:blipFill>
          <a:blip r:embed="rId3"/>
          <a:srcRect l="0" r="0" t="0" b="0"/>
          <a:stretch/>
        </p:blipFill>
        <p:spPr>
          <a:xfrm>
            <a:off x="5467856" y="1129172"/>
            <a:ext cx="143076" cy="148247"/>
          </a:xfrm>
          <a:prstGeom prst="rect">
            <a:avLst/>
          </a:prstGeom>
        </p:spPr>
      </p:pic>
      <p:sp>
        <p:nvSpPr>
          <p:cNvPr id="8" name="Text 2"/>
          <p:cNvSpPr/>
          <p:nvPr/>
        </p:nvSpPr>
        <p:spPr>
          <a:xfrm>
            <a:off x="476325" y="328355"/>
            <a:ext cx="4572000" cy="502920"/>
          </a:xfrm>
          <a:prstGeom prst="rect">
            <a:avLst/>
          </a:prstGeom>
          <a:noFill/>
          <a:ln/>
        </p:spPr>
        <p:txBody>
          <a:bodyPr wrap="square" lIns="0" tIns="0" rIns="0" bIns="0" rtlCol="0" anchor="t"/>
          <a:lstStyle/>
          <a:p>
            <a:pPr algn="l">
              <a:lnSpc>
                <a:spcPts val="1980"/>
              </a:lnSpc>
            </a:pPr>
            <a:r>
              <a:rPr lang="en-US" sz="1800" b="1" dirty="0">
                <a:solidFill>
                  <a:srgbClr val="2B2A35"/>
                </a:solidFill>
                <a:latin typeface="Hanson Bold" pitchFamily="34" charset="0"/>
                <a:ea typeface="Hanson Bold" pitchFamily="34" charset="-122"/>
                <a:cs typeface="Hanson Bold" pitchFamily="34" charset="-120"/>
              </a:rPr>
              <a:t>Data Selection and Processing</a:t>
            </a:r>
            <a:endParaRPr lang="en-US" sz="1800" dirty="0"/>
          </a:p>
        </p:txBody>
      </p:sp>
      <p:sp>
        <p:nvSpPr>
          <p:cNvPr id="9" name="Text 3"/>
          <p:cNvSpPr/>
          <p:nvPr/>
        </p:nvSpPr>
        <p:spPr>
          <a:xfrm>
            <a:off x="5179557" y="1276956"/>
            <a:ext cx="3657600" cy="14001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I dropped columns I viewed surplus to requirements, only remaining with the variables I selected as highlighted</a:t>
            </a:r>
            <a:endParaRPr lang="en-US" sz="1050" dirty="0"/>
          </a:p>
          <a:p>
            <a:pPr algn="l">
              <a:lnSpc>
                <a:spcPts val="1575"/>
              </a:lnSpc>
            </a:pPr>
            <a:endParaRPr lang="en-US" sz="1050" dirty="0"/>
          </a:p>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I formatted data in the columns (Sex and Sector), retaining only  labels that were needed to facilitate analysis.</a:t>
            </a:r>
            <a:endParaRPr lang="en-US" sz="1050" dirty="0"/>
          </a:p>
        </p:txBody>
      </p:sp>
      <p:sp>
        <p:nvSpPr>
          <p:cNvPr id="10" name="Text 4"/>
          <p:cNvSpPr/>
          <p:nvPr/>
        </p:nvSpPr>
        <p:spPr>
          <a:xfrm>
            <a:off x="477705" y="1130201"/>
            <a:ext cx="4572000" cy="38004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Here I targeted key dimensions that would illuminate the youth job market landscape. </a:t>
            </a:r>
            <a:endParaRPr lang="en-US" sz="1050" dirty="0"/>
          </a:p>
          <a:p>
            <a:pPr algn="l">
              <a:lnSpc>
                <a:spcPts val="1575"/>
              </a:lnSpc>
            </a:pPr>
            <a:endParaRPr lang="en-US" sz="1050" dirty="0"/>
          </a:p>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These dimensions include 'Country,' 'Sex,' 'Sector,' 'Year,' and 'Observed value.' By honing in on these variables, we aimed to capture a comprehensive view of employment dynamics within the different countries.</a:t>
            </a:r>
            <a:endParaRPr lang="en-US" sz="1050" dirty="0"/>
          </a:p>
          <a:p>
            <a:pPr algn="l">
              <a:lnSpc>
                <a:spcPts val="1575"/>
              </a:lnSpc>
            </a:pPr>
            <a:endParaRPr lang="en-US" sz="1050" dirty="0"/>
          </a:p>
          <a:p>
            <a:pPr algn="l">
              <a:lnSpc>
                <a:spcPts val="1575"/>
              </a:lnSpc>
            </a:pPr>
            <a:r>
              <a:rPr lang="en-US" sz="1100" b="0" spc="-12" kern="0" dirty="0">
                <a:solidFill>
                  <a:srgbClr val="7B665E"/>
                </a:solidFill>
                <a:latin typeface="Space Mono" pitchFamily="34" charset="0"/>
                <a:ea typeface="Space Mono" pitchFamily="34" charset="-122"/>
                <a:cs typeface="Space Mono" pitchFamily="34" charset="-120"/>
              </a:rPr>
              <a:t>Country</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 </a:t>
            </a:r>
            <a:pPr algn="l">
              <a:lnSpc>
                <a:spcPts val="1575"/>
              </a:lnSpc>
            </a:pPr>
            <a:r>
              <a:rPr lang="en-US" sz="1100" b="0" i="1" spc="-12" kern="0" dirty="0">
                <a:solidFill>
                  <a:srgbClr val="000000"/>
                </a:solidFill>
                <a:latin typeface="Space Mono" pitchFamily="34" charset="0"/>
                <a:ea typeface="Space Mono" pitchFamily="34" charset="-122"/>
                <a:cs typeface="Space Mono" pitchFamily="34" charset="-120"/>
              </a:rPr>
              <a:t>This variable represents country associated with the data.</a:t>
            </a:r>
            <a:endParaRPr lang="en-US" sz="1050" dirty="0"/>
          </a:p>
          <a:p>
            <a:pPr algn="l">
              <a:lnSpc>
                <a:spcPts val="1575"/>
              </a:lnSpc>
            </a:pPr>
            <a:r>
              <a:rPr lang="en-US" sz="1100" b="0" spc="-12" kern="0" dirty="0">
                <a:solidFill>
                  <a:srgbClr val="7B665E"/>
                </a:solidFill>
                <a:latin typeface="Space Mono" pitchFamily="34" charset="0"/>
                <a:ea typeface="Space Mono" pitchFamily="34" charset="-122"/>
                <a:cs typeface="Space Mono" pitchFamily="34" charset="-120"/>
              </a:rPr>
              <a:t>Sex</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 </a:t>
            </a:r>
            <a:pPr algn="l">
              <a:lnSpc>
                <a:spcPts val="1575"/>
              </a:lnSpc>
            </a:pPr>
            <a:r>
              <a:rPr lang="en-US" sz="1100" b="0" i="1" spc="-12" kern="0" dirty="0">
                <a:solidFill>
                  <a:srgbClr val="000000"/>
                </a:solidFill>
                <a:latin typeface="Space Mono" pitchFamily="34" charset="0"/>
                <a:ea typeface="Space Mono" pitchFamily="34" charset="-122"/>
                <a:cs typeface="Space Mono" pitchFamily="34" charset="-120"/>
              </a:rPr>
              <a:t>It categorizes the data based on gender.</a:t>
            </a:r>
            <a:endParaRPr lang="en-US" sz="1050" dirty="0"/>
          </a:p>
          <a:p>
            <a:pPr algn="l">
              <a:lnSpc>
                <a:spcPts val="1575"/>
              </a:lnSpc>
            </a:pPr>
            <a:r>
              <a:rPr lang="en-US" sz="1100" b="0" spc="-12" kern="0" dirty="0">
                <a:solidFill>
                  <a:srgbClr val="7B665E"/>
                </a:solidFill>
                <a:latin typeface="Space Mono" pitchFamily="34" charset="0"/>
                <a:ea typeface="Space Mono" pitchFamily="34" charset="-122"/>
                <a:cs typeface="Space Mono" pitchFamily="34" charset="-120"/>
              </a:rPr>
              <a:t>Sector</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 </a:t>
            </a:r>
            <a:pPr algn="l">
              <a:lnSpc>
                <a:spcPts val="1575"/>
              </a:lnSpc>
            </a:pPr>
            <a:r>
              <a:rPr lang="en-US" sz="1100" b="0" i="1" spc="-12" kern="0" dirty="0">
                <a:solidFill>
                  <a:srgbClr val="000000"/>
                </a:solidFill>
                <a:latin typeface="Space Mono" pitchFamily="34" charset="0"/>
                <a:ea typeface="Space Mono" pitchFamily="34" charset="-122"/>
                <a:cs typeface="Space Mono" pitchFamily="34" charset="-120"/>
              </a:rPr>
              <a:t>Categorizes the different economical activities</a:t>
            </a:r>
            <a:endParaRPr lang="en-US" sz="1050" dirty="0"/>
          </a:p>
          <a:p>
            <a:pPr algn="l">
              <a:lnSpc>
                <a:spcPts val="1575"/>
              </a:lnSpc>
            </a:pPr>
            <a:r>
              <a:rPr lang="en-US" sz="1100" b="0" spc="-12" kern="0" dirty="0">
                <a:solidFill>
                  <a:srgbClr val="7B665E"/>
                </a:solidFill>
                <a:latin typeface="Space Mono" pitchFamily="34" charset="0"/>
                <a:ea typeface="Space Mono" pitchFamily="34" charset="-122"/>
                <a:cs typeface="Space Mono" pitchFamily="34" charset="-120"/>
              </a:rPr>
              <a:t>Year</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 </a:t>
            </a:r>
            <a:pPr algn="l">
              <a:lnSpc>
                <a:spcPts val="1575"/>
              </a:lnSpc>
            </a:pPr>
            <a:r>
              <a:rPr lang="en-US" sz="1100" b="0" i="1" spc="-12" kern="0" dirty="0">
                <a:solidFill>
                  <a:srgbClr val="000000"/>
                </a:solidFill>
                <a:latin typeface="Space Mono" pitchFamily="34" charset="0"/>
                <a:ea typeface="Space Mono" pitchFamily="34" charset="-122"/>
                <a:cs typeface="Space Mono" pitchFamily="34" charset="-120"/>
              </a:rPr>
              <a:t>It indicates the time when the observation was made.</a:t>
            </a:r>
            <a:endParaRPr lang="en-US" sz="1050" dirty="0"/>
          </a:p>
          <a:p>
            <a:pPr algn="l">
              <a:lnSpc>
                <a:spcPts val="1575"/>
              </a:lnSpc>
            </a:pPr>
            <a:r>
              <a:rPr lang="en-US" sz="1100" b="0" spc="-12" kern="0" dirty="0">
                <a:solidFill>
                  <a:srgbClr val="7B665E"/>
                </a:solidFill>
                <a:latin typeface="Space Mono" pitchFamily="34" charset="0"/>
                <a:ea typeface="Space Mono" pitchFamily="34" charset="-122"/>
                <a:cs typeface="Space Mono" pitchFamily="34" charset="-120"/>
              </a:rPr>
              <a:t>Observed Value</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 </a:t>
            </a:r>
            <a:pPr algn="l">
              <a:lnSpc>
                <a:spcPts val="1575"/>
              </a:lnSpc>
            </a:pPr>
            <a:r>
              <a:rPr lang="en-US" sz="1100" b="0" i="1" spc="-12" kern="0" dirty="0">
                <a:solidFill>
                  <a:srgbClr val="000000"/>
                </a:solidFill>
                <a:latin typeface="Space Mono" pitchFamily="34" charset="0"/>
                <a:ea typeface="Space Mono" pitchFamily="34" charset="-122"/>
                <a:cs typeface="Space Mono" pitchFamily="34" charset="-120"/>
              </a:rPr>
              <a:t>Holds the actual observed value or data points</a:t>
            </a:r>
            <a:endParaRPr lang="en-US" sz="1050" dirty="0"/>
          </a:p>
          <a:p>
            <a:pPr algn="l">
              <a:lnSpc>
                <a:spcPts val="1575"/>
              </a:lnSpc>
            </a:pPr>
            <a:endParaRPr lang="en-US" sz="1050" dirty="0"/>
          </a:p>
        </p:txBody>
      </p:sp>
      <p:sp>
        <p:nvSpPr>
          <p:cNvPr id="11" name="Text 5"/>
          <p:cNvSpPr/>
          <p:nvPr/>
        </p:nvSpPr>
        <p:spPr>
          <a:xfrm>
            <a:off x="477705" y="917389"/>
            <a:ext cx="3657600" cy="173355"/>
          </a:xfrm>
          <a:prstGeom prst="rect">
            <a:avLst/>
          </a:prstGeom>
          <a:noFill/>
          <a:ln/>
        </p:spPr>
        <p:txBody>
          <a:bodyPr wrap="square" lIns="0" tIns="0" rIns="0" bIns="0" rtlCol="0" anchor="t"/>
          <a:lstStyle/>
          <a:p>
            <a:pPr algn="l">
              <a:lnSpc>
                <a:spcPts val="1365"/>
              </a:lnSpc>
            </a:pPr>
            <a:r>
              <a:rPr lang="en-US" sz="1100" b="1" spc="12" kern="0" dirty="0">
                <a:solidFill>
                  <a:srgbClr val="2F2F2F"/>
                </a:solidFill>
                <a:latin typeface="Space Mono" pitchFamily="34" charset="0"/>
                <a:ea typeface="Space Mono" pitchFamily="34" charset="-122"/>
                <a:cs typeface="Space Mono" pitchFamily="34" charset="-120"/>
              </a:rPr>
              <a:t>Variable selection:</a:t>
            </a:r>
            <a:endParaRPr lang="en-US" sz="1050" dirty="0"/>
          </a:p>
        </p:txBody>
      </p:sp>
      <p:sp>
        <p:nvSpPr>
          <p:cNvPr id="12" name="Text 6"/>
          <p:cNvSpPr/>
          <p:nvPr/>
        </p:nvSpPr>
        <p:spPr>
          <a:xfrm>
            <a:off x="5464205" y="917389"/>
            <a:ext cx="3657600" cy="173355"/>
          </a:xfrm>
          <a:prstGeom prst="rect">
            <a:avLst/>
          </a:prstGeom>
          <a:noFill/>
          <a:ln/>
        </p:spPr>
        <p:txBody>
          <a:bodyPr wrap="square" lIns="0" tIns="0" rIns="0" bIns="0" rtlCol="0" anchor="t"/>
          <a:lstStyle/>
          <a:p>
            <a:pPr algn="l">
              <a:lnSpc>
                <a:spcPts val="1365"/>
              </a:lnSpc>
            </a:pPr>
            <a:r>
              <a:rPr lang="en-US" sz="1100" b="1" spc="12" kern="0" dirty="0">
                <a:solidFill>
                  <a:srgbClr val="2F2F2F"/>
                </a:solidFill>
                <a:latin typeface="Space Mono" pitchFamily="34" charset="0"/>
                <a:ea typeface="Space Mono" pitchFamily="34" charset="-122"/>
                <a:cs typeface="Space Mono" pitchFamily="34" charset="-120"/>
              </a:rPr>
              <a:t>Data Preprocessing</a:t>
            </a:r>
            <a:endParaRPr lang="en-US" sz="1050" dirty="0"/>
          </a:p>
        </p:txBody>
      </p:sp>
      <p:sp>
        <p:nvSpPr>
          <p:cNvPr id="13" name="Text 7"/>
          <p:cNvSpPr/>
          <p:nvPr/>
        </p:nvSpPr>
        <p:spPr>
          <a:xfrm>
            <a:off x="5389780" y="2774549"/>
            <a:ext cx="3657600" cy="346710"/>
          </a:xfrm>
          <a:prstGeom prst="rect">
            <a:avLst/>
          </a:prstGeom>
          <a:noFill/>
          <a:ln/>
        </p:spPr>
        <p:txBody>
          <a:bodyPr wrap="square" lIns="0" tIns="0" rIns="0" bIns="0" rtlCol="0" anchor="t"/>
          <a:lstStyle/>
          <a:p>
            <a:pPr algn="l">
              <a:lnSpc>
                <a:spcPts val="1365"/>
              </a:lnSpc>
            </a:pPr>
            <a:r>
              <a:rPr lang="en-US" sz="1100" b="1" spc="12" kern="0" dirty="0">
                <a:solidFill>
                  <a:srgbClr val="2F2F2F"/>
                </a:solidFill>
                <a:latin typeface="Space Mono" pitchFamily="34" charset="0"/>
                <a:ea typeface="Space Mono" pitchFamily="34" charset="-122"/>
                <a:cs typeface="Space Mono" pitchFamily="34" charset="-120"/>
              </a:rPr>
              <a:t>Data Transformation:</a:t>
            </a:r>
            <a:endParaRPr lang="en-US" sz="1050" dirty="0"/>
          </a:p>
          <a:p>
            <a:pPr algn="l">
              <a:lnSpc>
                <a:spcPts val="1365"/>
              </a:lnSpc>
            </a:pPr>
            <a:endParaRPr lang="en-US" sz="1050" dirty="0"/>
          </a:p>
        </p:txBody>
      </p:sp>
      <p:sp>
        <p:nvSpPr>
          <p:cNvPr id="14" name="Text 8"/>
          <p:cNvSpPr/>
          <p:nvPr/>
        </p:nvSpPr>
        <p:spPr>
          <a:xfrm>
            <a:off x="5179557" y="2933236"/>
            <a:ext cx="3657600" cy="2000250"/>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I filtered the dataset to encompass the years 2015 to 2024. This focused temporal scope allowed us to extract trends and patterns specific to this critical period of study.</a:t>
            </a:r>
            <a:endParaRPr lang="en-US" sz="1050" dirty="0"/>
          </a:p>
          <a:p>
            <a:pPr algn="l">
              <a:lnSpc>
                <a:spcPts val="1575"/>
              </a:lnSpc>
            </a:pPr>
            <a:endParaRPr lang="en-US" sz="1050" dirty="0"/>
          </a:p>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I one- hot encoded Categorical variables(</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Country,' 'Sex,' 'Sector,')</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  facilitating seamless integration into our analysis pipeline.</a:t>
            </a:r>
            <a:endParaRPr lang="en-US" sz="1050" dirty="0"/>
          </a:p>
        </p:txBody>
      </p:sp>
      <p:pic>
        <p:nvPicPr>
          <p:cNvPr id="15"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AFAFC"/>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af78597-1448-4768-90e0-fc95cce53bde?pitch-bytes=589099&amp;pitch-content-type=image%2Fpng">    </p:cNvPr>
          <p:cNvPicPr>
            <a:picLocks noChangeAspect="1"/>
          </p:cNvPicPr>
          <p:nvPr/>
        </p:nvPicPr>
        <p:blipFill>
          <a:blip r:embed="rId1"/>
          <a:srcRect l="0" r="0" t="0" b="0"/>
          <a:stretch/>
        </p:blipFill>
        <p:spPr>
          <a:xfrm>
            <a:off x="0" y="0"/>
            <a:ext cx="9144000" cy="5143500"/>
          </a:xfrm>
          <a:prstGeom prst="rect">
            <a:avLst/>
          </a:prstGeom>
        </p:spPr>
      </p:pic>
      <p:sp>
        <p:nvSpPr>
          <p:cNvPr id="4" name="Text 0"/>
          <p:cNvSpPr/>
          <p:nvPr/>
        </p:nvSpPr>
        <p:spPr>
          <a:xfrm>
            <a:off x="0" y="0"/>
            <a:ext cx="9144000" cy="5143500"/>
          </a:xfrm>
          <a:prstGeom prst="roundRect">
            <a:avLst>
              <a:gd name="adj" fmla="val -17778"/>
            </a:avLst>
          </a:prstGeom>
          <a:solidFill>
            <a:srgbClr val="000000">
              <a:alpha val="0"/>
            </a:srgbClr>
          </a:solidFill>
          <a:ln w="84667">
            <a:solidFill>
              <a:srgbClr val="000000"/>
            </a:solidFill>
          </a:ln>
        </p:spPr>
        <p:txBody>
          <a:bodyPr wrap="square" lIns="508000" tIns="607219" rIns="508000" bIns="607219" rtlCol="0" anchor="ctr"/>
          <a:lstStyle/>
          <a:p>
            <a:pPr algn="ctr">
              <a:lnSpc>
                <a:spcPts val="1575"/>
              </a:lnSpc>
            </a:pPr>
            <a:endParaRPr lang="en-US" sz="1050" dirty="0"/>
          </a:p>
        </p:txBody>
      </p:sp>
      <p:sp>
        <p:nvSpPr>
          <p:cNvPr id="5" name="Text 1"/>
          <p:cNvSpPr/>
          <p:nvPr/>
        </p:nvSpPr>
        <p:spPr>
          <a:xfrm>
            <a:off x="3311663" y="-1383943480"/>
            <a:ext cx="5486400" cy="222885"/>
          </a:xfrm>
          <a:prstGeom prst="rect">
            <a:avLst/>
          </a:prstGeom>
          <a:noFill/>
          <a:ln/>
        </p:spPr>
        <p:txBody>
          <a:bodyPr wrap="square" lIns="0" tIns="0" rIns="0" bIns="0" rtlCol="0" anchor="t"/>
          <a:lstStyle/>
          <a:p>
            <a:pPr algn="l">
              <a:lnSpc>
                <a:spcPts val="1755"/>
              </a:lnSpc>
            </a:pPr>
            <a:r>
              <a:rPr lang="en-US" sz="1400" b="1" spc="12" kern="0" dirty="0">
                <a:solidFill>
                  <a:srgbClr val="2F2F2F"/>
                </a:solidFill>
                <a:latin typeface="Space Mono" pitchFamily="34" charset="0"/>
                <a:ea typeface="Space Mono" pitchFamily="34" charset="-122"/>
                <a:cs typeface="Space Mono" pitchFamily="34" charset="-120"/>
              </a:rPr>
              <a:t>Another idea, equally important</a:t>
            </a:r>
            <a:endParaRPr lang="en-US" sz="1350" dirty="0"/>
          </a:p>
        </p:txBody>
      </p:sp>
      <p:pic>
        <p:nvPicPr>
          <p:cNvPr id="6" name="Image 1" descr="https://pitch-assets-ccb95893-de3f-4266-973c-20049231b248.s3.eu-west-1.amazonaws.com/d4416726-175e-49f1-bdcd-b3ed75ba9147?pitch-bytes=6967&amp;pitch-content-type=image%2Fpng">    </p:cNvPr>
          <p:cNvPicPr>
            <a:picLocks noChangeAspect="1"/>
          </p:cNvPicPr>
          <p:nvPr/>
        </p:nvPicPr>
        <p:blipFill>
          <a:blip r:embed="rId2"/>
          <a:srcRect l="0" r="0" t="0" b="0"/>
          <a:stretch/>
        </p:blipFill>
        <p:spPr>
          <a:xfrm>
            <a:off x="5175610" y="913164"/>
            <a:ext cx="198003" cy="205160"/>
          </a:xfrm>
          <a:prstGeom prst="rect">
            <a:avLst/>
          </a:prstGeom>
        </p:spPr>
      </p:pic>
      <p:pic>
        <p:nvPicPr>
          <p:cNvPr id="7" name="Image 2" descr="https://pitch-assets-ccb95893-de3f-4266-973c-20049231b248.s3.eu-west-1.amazonaws.com/d4416726-175e-49f1-bdcd-b3ed75ba9147?pitch-bytes=6967&amp;pitch-content-type=image%2Fpng">    </p:cNvPr>
          <p:cNvPicPr>
            <a:picLocks noChangeAspect="1"/>
          </p:cNvPicPr>
          <p:nvPr/>
        </p:nvPicPr>
        <p:blipFill>
          <a:blip r:embed="rId3"/>
          <a:srcRect l="0" r="0" t="0" b="0"/>
          <a:stretch/>
        </p:blipFill>
        <p:spPr>
          <a:xfrm>
            <a:off x="5467856" y="1129172"/>
            <a:ext cx="143076" cy="148247"/>
          </a:xfrm>
          <a:prstGeom prst="rect">
            <a:avLst/>
          </a:prstGeom>
        </p:spPr>
      </p:pic>
      <p:sp>
        <p:nvSpPr>
          <p:cNvPr id="8" name="Text 2"/>
          <p:cNvSpPr/>
          <p:nvPr/>
        </p:nvSpPr>
        <p:spPr>
          <a:xfrm>
            <a:off x="477317" y="310740"/>
            <a:ext cx="3657600" cy="251460"/>
          </a:xfrm>
          <a:prstGeom prst="rect">
            <a:avLst/>
          </a:prstGeom>
          <a:noFill/>
          <a:ln/>
        </p:spPr>
        <p:txBody>
          <a:bodyPr wrap="square" lIns="0" tIns="0" rIns="0" bIns="0" rtlCol="0" anchor="t"/>
          <a:lstStyle/>
          <a:p>
            <a:pPr algn="l">
              <a:lnSpc>
                <a:spcPts val="1980"/>
              </a:lnSpc>
            </a:pPr>
            <a:r>
              <a:rPr lang="en-US" sz="1800" b="1" dirty="0">
                <a:solidFill>
                  <a:srgbClr val="2B2A35"/>
                </a:solidFill>
                <a:latin typeface="Hanson Bold" pitchFamily="34" charset="0"/>
                <a:ea typeface="Hanson Bold" pitchFamily="34" charset="-122"/>
                <a:cs typeface="Hanson Bold" pitchFamily="34" charset="-120"/>
              </a:rPr>
              <a:t>Results</a:t>
            </a:r>
            <a:endParaRPr lang="en-US" sz="1800" dirty="0"/>
          </a:p>
        </p:txBody>
      </p:sp>
      <p:pic>
        <p:nvPicPr>
          <p:cNvPr id="9" name="Image 3" descr="https://pitch-assets-ccb95893-de3f-4266-973c-20049231b248.s3.eu-west-1.amazonaws.com/f14f4de0-6689-4610-a565-9e7d47020c18?pitch-bytes=35683&amp;pitch-content-type=image%2Fpng">    </p:cNvPr>
          <p:cNvPicPr>
            <a:picLocks noChangeAspect="1"/>
          </p:cNvPicPr>
          <p:nvPr/>
        </p:nvPicPr>
        <p:blipFill>
          <a:blip r:embed="rId4"/>
          <a:srcRect l="0" r="0" t="0" b="0"/>
          <a:stretch/>
        </p:blipFill>
        <p:spPr>
          <a:xfrm>
            <a:off x="4572265" y="2394640"/>
            <a:ext cx="4223979" cy="1398926"/>
          </a:xfrm>
          <a:prstGeom prst="rect">
            <a:avLst/>
          </a:prstGeom>
        </p:spPr>
      </p:pic>
      <p:pic>
        <p:nvPicPr>
          <p:cNvPr id="10" name="Image 4" descr="https://pitch-assets-ccb95893-de3f-4266-973c-20049231b248.s3.eu-west-1.amazonaws.com/a9942344-7d0c-40e0-ba99-b1d015b8afe2?pitch-bytes=26424&amp;pitch-content-type=image%2Fpng">    </p:cNvPr>
          <p:cNvPicPr>
            <a:picLocks noChangeAspect="1"/>
          </p:cNvPicPr>
          <p:nvPr/>
        </p:nvPicPr>
        <p:blipFill>
          <a:blip r:embed="rId5"/>
          <a:srcRect l="0" r="0" t="0" b="0"/>
          <a:stretch/>
        </p:blipFill>
        <p:spPr>
          <a:xfrm>
            <a:off x="4572000" y="1012769"/>
            <a:ext cx="4438218" cy="1469879"/>
          </a:xfrm>
          <a:prstGeom prst="rect">
            <a:avLst/>
          </a:prstGeom>
        </p:spPr>
      </p:pic>
      <p:pic>
        <p:nvPicPr>
          <p:cNvPr id="11" name="Image 5" descr="https://pitch-assets-ccb95893-de3f-4266-973c-20049231b248.s3.eu-west-1.amazonaws.com/af4d43fc-69b4-4456-a64b-2c059873f1dc?pitch-bytes=159602&amp;pitch-content-type=image%2Fpng">    </p:cNvPr>
          <p:cNvPicPr>
            <a:picLocks noChangeAspect="1"/>
          </p:cNvPicPr>
          <p:nvPr/>
        </p:nvPicPr>
        <p:blipFill>
          <a:blip r:embed="rId6"/>
          <a:srcRect l="0" r="0" t="0" b="0"/>
          <a:stretch/>
        </p:blipFill>
        <p:spPr>
          <a:xfrm>
            <a:off x="247302" y="910434"/>
            <a:ext cx="4324698" cy="2883132"/>
          </a:xfrm>
          <a:prstGeom prst="rect">
            <a:avLst/>
          </a:prstGeom>
        </p:spPr>
      </p:pic>
      <p:sp>
        <p:nvSpPr>
          <p:cNvPr id="12" name="Text 3"/>
          <p:cNvSpPr/>
          <p:nvPr/>
        </p:nvSpPr>
        <p:spPr>
          <a:xfrm>
            <a:off x="242472" y="3794067"/>
            <a:ext cx="8229600" cy="100012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The above show some of the </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interactive data visualizations I made using Plotly in my notebook.</a:t>
            </a:r>
            <a:endParaRPr lang="en-US" sz="1050" dirty="0"/>
          </a:p>
          <a:p>
            <a:pPr algn="l">
              <a:lnSpc>
                <a:spcPts val="1575"/>
              </a:lnSpc>
            </a:pPr>
            <a:endParaRPr lang="en-US" sz="1050" dirty="0"/>
          </a:p>
          <a:p>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Aside from that I build a predictive model that can be used to predict future patterns. With the model scores being. 96% for XGB Regressor, 95.7% for the Random Forest Regressor and 94.3% for the Gradient Boosting Regressor.</a:t>
            </a:r>
            <a:endParaRPr lang="en-US" sz="1050" dirty="0"/>
          </a:p>
        </p:txBody>
      </p:sp>
      <p:pic>
        <p:nvPicPr>
          <p:cNvPr id="13" name="Image 6" descr="https://pitch-assets-ccb95893-de3f-4266-973c-20049231b248.s3.eu-west-1.amazonaws.com/try-pitch-pdf-export-logo.svg">
            <a:hlinkClick r:id="rId9" tooltip=""/>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AFAFC"/>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af78597-1448-4768-90e0-fc95cce53bde?pitch-bytes=589099&amp;pitch-content-type=image%2Fpng">    </p:cNvPr>
          <p:cNvPicPr>
            <a:picLocks noChangeAspect="1"/>
          </p:cNvPicPr>
          <p:nvPr/>
        </p:nvPicPr>
        <p:blipFill>
          <a:blip r:embed="rId1"/>
          <a:srcRect l="0" r="0" t="0" b="0"/>
          <a:stretch/>
        </p:blipFill>
        <p:spPr>
          <a:xfrm>
            <a:off x="0" y="0"/>
            <a:ext cx="9144000" cy="5143500"/>
          </a:xfrm>
          <a:prstGeom prst="rect">
            <a:avLst/>
          </a:prstGeom>
        </p:spPr>
      </p:pic>
      <p:sp>
        <p:nvSpPr>
          <p:cNvPr id="4" name="Text 0"/>
          <p:cNvSpPr/>
          <p:nvPr/>
        </p:nvSpPr>
        <p:spPr>
          <a:xfrm>
            <a:off x="0" y="0"/>
            <a:ext cx="9144000" cy="5143500"/>
          </a:xfrm>
          <a:prstGeom prst="roundRect">
            <a:avLst>
              <a:gd name="adj" fmla="val -17778"/>
            </a:avLst>
          </a:prstGeom>
          <a:solidFill>
            <a:srgbClr val="000000">
              <a:alpha val="0"/>
            </a:srgbClr>
          </a:solidFill>
          <a:ln w="84667">
            <a:solidFill>
              <a:srgbClr val="000000"/>
            </a:solidFill>
          </a:ln>
        </p:spPr>
        <p:txBody>
          <a:bodyPr wrap="square" lIns="508000" tIns="607219" rIns="508000" bIns="607219" rtlCol="0" anchor="ctr"/>
          <a:lstStyle/>
          <a:p>
            <a:pPr algn="ctr">
              <a:lnSpc>
                <a:spcPts val="1575"/>
              </a:lnSpc>
            </a:pPr>
            <a:endParaRPr lang="en-US" sz="1050" dirty="0"/>
          </a:p>
        </p:txBody>
      </p:sp>
      <p:sp>
        <p:nvSpPr>
          <p:cNvPr id="5" name="Text 1"/>
          <p:cNvSpPr/>
          <p:nvPr/>
        </p:nvSpPr>
        <p:spPr>
          <a:xfrm>
            <a:off x="3311663" y="-1383943480"/>
            <a:ext cx="5486400" cy="222885"/>
          </a:xfrm>
          <a:prstGeom prst="rect">
            <a:avLst/>
          </a:prstGeom>
          <a:noFill/>
          <a:ln/>
        </p:spPr>
        <p:txBody>
          <a:bodyPr wrap="square" lIns="0" tIns="0" rIns="0" bIns="0" rtlCol="0" anchor="t"/>
          <a:lstStyle/>
          <a:p>
            <a:pPr algn="l">
              <a:lnSpc>
                <a:spcPts val="1755"/>
              </a:lnSpc>
            </a:pPr>
            <a:r>
              <a:rPr lang="en-US" sz="1400" b="1" spc="12" kern="0" dirty="0">
                <a:solidFill>
                  <a:srgbClr val="2F2F2F"/>
                </a:solidFill>
                <a:latin typeface="Space Mono" pitchFamily="34" charset="0"/>
                <a:ea typeface="Space Mono" pitchFamily="34" charset="-122"/>
                <a:cs typeface="Space Mono" pitchFamily="34" charset="-120"/>
              </a:rPr>
              <a:t>Another idea, equally important</a:t>
            </a:r>
            <a:endParaRPr lang="en-US" sz="1350" dirty="0"/>
          </a:p>
        </p:txBody>
      </p:sp>
      <p:pic>
        <p:nvPicPr>
          <p:cNvPr id="6" name="Image 1" descr="https://pitch-assets-ccb95893-de3f-4266-973c-20049231b248.s3.eu-west-1.amazonaws.com/d4416726-175e-49f1-bdcd-b3ed75ba9147?pitch-bytes=6967&amp;pitch-content-type=image%2Fpng">    </p:cNvPr>
          <p:cNvPicPr>
            <a:picLocks noChangeAspect="1"/>
          </p:cNvPicPr>
          <p:nvPr/>
        </p:nvPicPr>
        <p:blipFill>
          <a:blip r:embed="rId2"/>
          <a:srcRect l="0" r="0" t="0" b="0"/>
          <a:stretch/>
        </p:blipFill>
        <p:spPr>
          <a:xfrm>
            <a:off x="5175610" y="913164"/>
            <a:ext cx="198003" cy="205160"/>
          </a:xfrm>
          <a:prstGeom prst="rect">
            <a:avLst/>
          </a:prstGeom>
        </p:spPr>
      </p:pic>
      <p:pic>
        <p:nvPicPr>
          <p:cNvPr id="7" name="Image 2" descr="https://pitch-assets-ccb95893-de3f-4266-973c-20049231b248.s3.eu-west-1.amazonaws.com/d4416726-175e-49f1-bdcd-b3ed75ba9147?pitch-bytes=6967&amp;pitch-content-type=image%2Fpng">    </p:cNvPr>
          <p:cNvPicPr>
            <a:picLocks noChangeAspect="1"/>
          </p:cNvPicPr>
          <p:nvPr/>
        </p:nvPicPr>
        <p:blipFill>
          <a:blip r:embed="rId3"/>
          <a:srcRect l="0" r="0" t="0" b="0"/>
          <a:stretch/>
        </p:blipFill>
        <p:spPr>
          <a:xfrm>
            <a:off x="5467856" y="1129172"/>
            <a:ext cx="143076" cy="148247"/>
          </a:xfrm>
          <a:prstGeom prst="rect">
            <a:avLst/>
          </a:prstGeom>
        </p:spPr>
      </p:pic>
      <p:sp>
        <p:nvSpPr>
          <p:cNvPr id="8" name="Text 2"/>
          <p:cNvSpPr/>
          <p:nvPr/>
        </p:nvSpPr>
        <p:spPr>
          <a:xfrm>
            <a:off x="475334" y="476214"/>
            <a:ext cx="3657600" cy="314325"/>
          </a:xfrm>
          <a:prstGeom prst="rect">
            <a:avLst/>
          </a:prstGeom>
          <a:noFill/>
          <a:ln/>
        </p:spPr>
        <p:txBody>
          <a:bodyPr wrap="square" lIns="0" tIns="0" rIns="0" bIns="0" rtlCol="0" anchor="t"/>
          <a:lstStyle/>
          <a:p>
            <a:pPr algn="l">
              <a:lnSpc>
                <a:spcPts val="2475"/>
              </a:lnSpc>
            </a:pPr>
            <a:r>
              <a:rPr lang="en-US" sz="2300" b="1" dirty="0">
                <a:solidFill>
                  <a:srgbClr val="2B2A35"/>
                </a:solidFill>
                <a:latin typeface="Hanson Bold" pitchFamily="34" charset="0"/>
                <a:ea typeface="Hanson Bold" pitchFamily="34" charset="-122"/>
                <a:cs typeface="Hanson Bold" pitchFamily="34" charset="-120"/>
              </a:rPr>
              <a:t>Findings/Insights</a:t>
            </a:r>
            <a:endParaRPr lang="en-US" sz="2250" dirty="0"/>
          </a:p>
        </p:txBody>
      </p:sp>
      <p:sp>
        <p:nvSpPr>
          <p:cNvPr id="9" name="Text 3"/>
          <p:cNvSpPr/>
          <p:nvPr/>
        </p:nvSpPr>
        <p:spPr>
          <a:xfrm>
            <a:off x="654465" y="909977"/>
            <a:ext cx="2743200" cy="668655"/>
          </a:xfrm>
          <a:prstGeom prst="rect">
            <a:avLst/>
          </a:prstGeom>
          <a:noFill/>
          <a:ln/>
        </p:spPr>
        <p:txBody>
          <a:bodyPr wrap="square" lIns="0" tIns="0" rIns="0" bIns="0" rtlCol="0" anchor="t"/>
          <a:lstStyle/>
          <a:p>
            <a:pPr algn="l">
              <a:lnSpc>
                <a:spcPts val="1755"/>
              </a:lnSpc>
            </a:pPr>
            <a:r>
              <a:rPr lang="en-US" sz="1000" b="1" i="1" spc="12" kern="0" dirty="0">
                <a:solidFill>
                  <a:srgbClr val="2F2F2F"/>
                </a:solidFill>
                <a:latin typeface="Space Mono" pitchFamily="34" charset="0"/>
                <a:ea typeface="Space Mono" pitchFamily="34" charset="-122"/>
                <a:cs typeface="Space Mono" pitchFamily="34" charset="-120"/>
              </a:rPr>
              <a:t>Illuminating Discoveries:</a:t>
            </a:r>
            <a:endParaRPr lang="en-US" sz="1350" dirty="0"/>
          </a:p>
          <a:p>
            <a:pPr algn="l">
              <a:lnSpc>
                <a:spcPts val="1755"/>
              </a:lnSpc>
            </a:pPr>
            <a:endParaRPr lang="en-US" sz="1350" dirty="0"/>
          </a:p>
          <a:p>
            <a:pPr algn="l" marL="190500" indent="-190500">
              <a:lnSpc>
                <a:spcPts val="1755"/>
              </a:lnSpc>
              <a:buSzPct val="100000"/>
              <a:buChar char="•"/>
            </a:pPr>
            <a:r>
              <a:rPr lang="en-US" sz="1400" b="1" spc="12" kern="0" dirty="0">
                <a:solidFill>
                  <a:srgbClr val="2F2F2F"/>
                </a:solidFill>
                <a:latin typeface="Space Mono" pitchFamily="34" charset="0"/>
                <a:ea typeface="Space Mono" pitchFamily="34" charset="-122"/>
                <a:cs typeface="Space Mono" pitchFamily="34" charset="-120"/>
              </a:rPr>
              <a:t>​</a:t>
            </a:r>
            <a:endParaRPr lang="en-US" sz="1350" dirty="0"/>
          </a:p>
        </p:txBody>
      </p:sp>
      <p:sp>
        <p:nvSpPr>
          <p:cNvPr id="10" name="Text 4"/>
          <p:cNvSpPr/>
          <p:nvPr/>
        </p:nvSpPr>
        <p:spPr>
          <a:xfrm>
            <a:off x="607949" y="1279052"/>
            <a:ext cx="8229600" cy="1200150"/>
          </a:xfrm>
          <a:prstGeom prst="rect">
            <a:avLst/>
          </a:prstGeom>
          <a:noFill/>
          <a:ln/>
        </p:spPr>
        <p:txBody>
          <a:bodyPr wrap="square" lIns="0" tIns="0" rIns="0" bIns="0" rtlCol="0" anchor="t"/>
          <a:lstStyle/>
          <a:p>
            <a:pPr algn="l" marL="190500" indent="-190500">
              <a:lnSpc>
                <a:spcPts val="1575"/>
              </a:lnSpc>
              <a:buSzPct val="100000"/>
              <a:buChar char="•"/>
            </a:pPr>
            <a:r>
              <a:rPr lang="en-US" sz="1100" b="0" spc="-12" kern="0" dirty="0">
                <a:solidFill>
                  <a:srgbClr val="000000"/>
                </a:solidFill>
                <a:latin typeface="Space Mono" pitchFamily="34" charset="0"/>
                <a:ea typeface="Space Mono" pitchFamily="34" charset="-122"/>
                <a:cs typeface="Space Mono" pitchFamily="34" charset="-120"/>
              </a:rPr>
              <a:t>Agriculture and the service industries proved to be the sectors with the most youth employees, one can say it's due to the energy needed in those sectors .</a:t>
            </a:r>
            <a:endParaRPr lang="en-US" sz="1050" dirty="0"/>
          </a:p>
          <a:p>
            <a:pPr algn="l" marL="190500" indent="-190500">
              <a:lnSpc>
                <a:spcPts val="1575"/>
              </a:lnSpc>
              <a:buSzPct val="100000"/>
              <a:buChar char="•"/>
            </a:pPr>
            <a:r>
              <a:rPr lang="en-US" sz="1100" b="0" spc="-12" kern="0" dirty="0">
                <a:solidFill>
                  <a:srgbClr val="000000"/>
                </a:solidFill>
                <a:latin typeface="Space Mono" pitchFamily="34" charset="0"/>
                <a:ea typeface="Space Mono" pitchFamily="34" charset="-122"/>
                <a:cs typeface="Space Mono" pitchFamily="34" charset="-120"/>
              </a:rPr>
              <a:t>Fluctuations in sector-specific observed values hinted at shifts in demand and supply dynamics within the different countries.</a:t>
            </a:r>
            <a:endParaRPr lang="en-US" sz="1050" dirty="0"/>
          </a:p>
          <a:p>
            <a:pPr algn="l" marL="190500" indent="-190500">
              <a:lnSpc>
                <a:spcPts val="1575"/>
              </a:lnSpc>
              <a:buSzPct val="100000"/>
              <a:buChar char="•"/>
            </a:pPr>
            <a:r>
              <a:rPr lang="en-US" sz="1100" b="0" spc="-12" kern="0" dirty="0">
                <a:solidFill>
                  <a:srgbClr val="000000"/>
                </a:solidFill>
                <a:latin typeface="Space Mono" pitchFamily="34" charset="0"/>
                <a:ea typeface="Space Mono" pitchFamily="34" charset="-122"/>
                <a:cs typeface="Space Mono" pitchFamily="34" charset="-120"/>
              </a:rPr>
              <a:t>The exploration unearthed gender discrepancies in sector involvement, signifying areas for intervention.</a:t>
            </a:r>
            <a:endParaRPr lang="en-US" sz="1050" dirty="0"/>
          </a:p>
        </p:txBody>
      </p:sp>
      <p:sp>
        <p:nvSpPr>
          <p:cNvPr id="11" name="Text 5"/>
          <p:cNvSpPr/>
          <p:nvPr/>
        </p:nvSpPr>
        <p:spPr>
          <a:xfrm>
            <a:off x="654465" y="2865551"/>
            <a:ext cx="8229600" cy="1400175"/>
          </a:xfrm>
          <a:prstGeom prst="rect">
            <a:avLst/>
          </a:prstGeom>
          <a:noFill/>
          <a:ln/>
        </p:spPr>
        <p:txBody>
          <a:bodyPr wrap="square" lIns="0" tIns="0" rIns="0" bIns="0" rtlCol="0" anchor="t"/>
          <a:lstStyle/>
          <a:p>
            <a:pPr algn="l" marL="190500" indent="-190500">
              <a:lnSpc>
                <a:spcPts val="1575"/>
              </a:lnSpc>
              <a:buSzPct val="100000"/>
              <a:buChar char="•"/>
            </a:pPr>
            <a:r>
              <a:rPr lang="en-US" sz="1100" b="1" spc="-12" kern="0" dirty="0">
                <a:solidFill>
                  <a:srgbClr val="000000"/>
                </a:solidFill>
                <a:latin typeface="Space Mono" pitchFamily="34" charset="0"/>
                <a:ea typeface="Space Mono" pitchFamily="34" charset="-122"/>
                <a:cs typeface="Space Mono" pitchFamily="34" charset="-120"/>
              </a:rPr>
              <a:t>Blueprint for Transformative Policies:</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 These findings are signposts for a strategic trajectory. They direct attention to the imminent need for policies that harness the rising youth interest and channel it into sustainable IT careers, shaping a robust foundation for future job markets.</a:t>
            </a:r>
            <a:endParaRPr lang="en-US" sz="1050" dirty="0"/>
          </a:p>
          <a:p>
            <a:pPr algn="l">
              <a:lnSpc>
                <a:spcPts val="1575"/>
              </a:lnSpc>
            </a:pPr>
            <a:endParaRPr lang="en-US" sz="1050" dirty="0"/>
          </a:p>
          <a:p>
            <a:pPr algn="l" marL="190500" indent="-190500">
              <a:lnSpc>
                <a:spcPts val="1575"/>
              </a:lnSpc>
              <a:buSzPct val="100000"/>
              <a:buChar char="•"/>
            </a:pPr>
            <a:r>
              <a:rPr lang="en-US" sz="1100" b="1" spc="-12" kern="0" dirty="0">
                <a:solidFill>
                  <a:srgbClr val="000000"/>
                </a:solidFill>
                <a:latin typeface="Space Mono" pitchFamily="34" charset="0"/>
                <a:ea typeface="Space Mono" pitchFamily="34" charset="-122"/>
                <a:cs typeface="Space Mono" pitchFamily="34" charset="-120"/>
              </a:rPr>
              <a:t>Closing Gender and Skill Gaps:</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 With gender disparities laid bare, our insights provide a compelling case for targeted strategies that empower and encourage underrepresented genders to thrive in the job market, moreso the IT sector. </a:t>
            </a:r>
            <a:endParaRPr lang="en-US" sz="1050" dirty="0"/>
          </a:p>
        </p:txBody>
      </p:sp>
      <p:sp>
        <p:nvSpPr>
          <p:cNvPr id="12" name="Text 6"/>
          <p:cNvSpPr/>
          <p:nvPr/>
        </p:nvSpPr>
        <p:spPr>
          <a:xfrm>
            <a:off x="654465" y="2569687"/>
            <a:ext cx="2743200" cy="668655"/>
          </a:xfrm>
          <a:prstGeom prst="rect">
            <a:avLst/>
          </a:prstGeom>
          <a:noFill/>
          <a:ln/>
        </p:spPr>
        <p:txBody>
          <a:bodyPr wrap="square" lIns="0" tIns="0" rIns="0" bIns="0" rtlCol="0" anchor="t"/>
          <a:lstStyle/>
          <a:p>
            <a:pPr algn="l">
              <a:lnSpc>
                <a:spcPts val="1755"/>
              </a:lnSpc>
            </a:pPr>
            <a:r>
              <a:rPr lang="en-US" sz="1000" b="1" i="1" spc="12" kern="0" dirty="0">
                <a:solidFill>
                  <a:srgbClr val="2F2F2F"/>
                </a:solidFill>
                <a:latin typeface="Space Mono" pitchFamily="34" charset="0"/>
                <a:ea typeface="Space Mono" pitchFamily="34" charset="-122"/>
                <a:cs typeface="Space Mono" pitchFamily="34" charset="-120"/>
              </a:rPr>
              <a:t>Forging a Path Forward:</a:t>
            </a:r>
            <a:endParaRPr lang="en-US" sz="1350" dirty="0"/>
          </a:p>
          <a:p>
            <a:pPr algn="l">
              <a:lnSpc>
                <a:spcPts val="1755"/>
              </a:lnSpc>
            </a:pPr>
            <a:endParaRPr lang="en-US" sz="1350" dirty="0"/>
          </a:p>
          <a:p>
            <a:pPr algn="l">
              <a:lnSpc>
                <a:spcPts val="1755"/>
              </a:lnSpc>
            </a:pPr>
            <a:r>
              <a:rPr lang="en-US" sz="1400" b="1" spc="12" kern="0" dirty="0">
                <a:solidFill>
                  <a:srgbClr val="2F2F2F"/>
                </a:solidFill>
                <a:latin typeface="Space Mono" pitchFamily="34" charset="0"/>
                <a:ea typeface="Space Mono" pitchFamily="34" charset="-122"/>
                <a:cs typeface="Space Mono" pitchFamily="34" charset="-120"/>
              </a:rPr>
              <a:t>​</a:t>
            </a:r>
            <a:endParaRPr lang="en-US" sz="1350" dirty="0"/>
          </a:p>
        </p:txBody>
      </p:sp>
      <p:pic>
        <p:nvPicPr>
          <p:cNvPr id="13"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AFAFC"/>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af78597-1448-4768-90e0-fc95cce53bde?pitch-bytes=589099&amp;pitch-content-type=image%2Fpng">    </p:cNvPr>
          <p:cNvPicPr>
            <a:picLocks noChangeAspect="1"/>
          </p:cNvPicPr>
          <p:nvPr/>
        </p:nvPicPr>
        <p:blipFill>
          <a:blip r:embed="rId1"/>
          <a:srcRect l="0" r="0" t="0" b="0"/>
          <a:stretch/>
        </p:blipFill>
        <p:spPr>
          <a:xfrm>
            <a:off x="0" y="0"/>
            <a:ext cx="9144000" cy="5143500"/>
          </a:xfrm>
          <a:prstGeom prst="rect">
            <a:avLst/>
          </a:prstGeom>
        </p:spPr>
      </p:pic>
      <p:sp>
        <p:nvSpPr>
          <p:cNvPr id="4" name="Text 0"/>
          <p:cNvSpPr/>
          <p:nvPr/>
        </p:nvSpPr>
        <p:spPr>
          <a:xfrm>
            <a:off x="0" y="0"/>
            <a:ext cx="9144000" cy="5143500"/>
          </a:xfrm>
          <a:prstGeom prst="roundRect">
            <a:avLst>
              <a:gd name="adj" fmla="val -17778"/>
            </a:avLst>
          </a:prstGeom>
          <a:solidFill>
            <a:srgbClr val="000000">
              <a:alpha val="0"/>
            </a:srgbClr>
          </a:solidFill>
          <a:ln w="84667">
            <a:solidFill>
              <a:srgbClr val="000000"/>
            </a:solidFill>
          </a:ln>
        </p:spPr>
        <p:txBody>
          <a:bodyPr wrap="square" lIns="508000" tIns="607219" rIns="508000" bIns="607219" rtlCol="0" anchor="ctr"/>
          <a:lstStyle/>
          <a:p>
            <a:pPr algn="ctr">
              <a:lnSpc>
                <a:spcPts val="1575"/>
              </a:lnSpc>
            </a:pPr>
            <a:endParaRPr lang="en-US" sz="1050" dirty="0"/>
          </a:p>
        </p:txBody>
      </p:sp>
      <p:sp>
        <p:nvSpPr>
          <p:cNvPr id="5" name="Text 1"/>
          <p:cNvSpPr/>
          <p:nvPr/>
        </p:nvSpPr>
        <p:spPr>
          <a:xfrm>
            <a:off x="3311663" y="-1383943480"/>
            <a:ext cx="5486400" cy="222885"/>
          </a:xfrm>
          <a:prstGeom prst="rect">
            <a:avLst/>
          </a:prstGeom>
          <a:noFill/>
          <a:ln/>
        </p:spPr>
        <p:txBody>
          <a:bodyPr wrap="square" lIns="0" tIns="0" rIns="0" bIns="0" rtlCol="0" anchor="t"/>
          <a:lstStyle/>
          <a:p>
            <a:pPr algn="l">
              <a:lnSpc>
                <a:spcPts val="1755"/>
              </a:lnSpc>
            </a:pPr>
            <a:r>
              <a:rPr lang="en-US" sz="1400" b="1" spc="12" kern="0" dirty="0">
                <a:solidFill>
                  <a:srgbClr val="2F2F2F"/>
                </a:solidFill>
                <a:latin typeface="Space Mono" pitchFamily="34" charset="0"/>
                <a:ea typeface="Space Mono" pitchFamily="34" charset="-122"/>
                <a:cs typeface="Space Mono" pitchFamily="34" charset="-120"/>
              </a:rPr>
              <a:t>Another idea, equally important</a:t>
            </a:r>
            <a:endParaRPr lang="en-US" sz="1350" dirty="0"/>
          </a:p>
        </p:txBody>
      </p:sp>
      <p:pic>
        <p:nvPicPr>
          <p:cNvPr id="6" name="Image 1" descr="https://pitch-assets-ccb95893-de3f-4266-973c-20049231b248.s3.eu-west-1.amazonaws.com/d4416726-175e-49f1-bdcd-b3ed75ba9147?pitch-bytes=6967&amp;pitch-content-type=image%2Fpng">    </p:cNvPr>
          <p:cNvPicPr>
            <a:picLocks noChangeAspect="1"/>
          </p:cNvPicPr>
          <p:nvPr/>
        </p:nvPicPr>
        <p:blipFill>
          <a:blip r:embed="rId2"/>
          <a:srcRect l="0" r="0" t="0" b="0"/>
          <a:stretch/>
        </p:blipFill>
        <p:spPr>
          <a:xfrm>
            <a:off x="5175610" y="913164"/>
            <a:ext cx="198003" cy="205160"/>
          </a:xfrm>
          <a:prstGeom prst="rect">
            <a:avLst/>
          </a:prstGeom>
        </p:spPr>
      </p:pic>
      <p:pic>
        <p:nvPicPr>
          <p:cNvPr id="7" name="Image 2" descr="https://pitch-assets-ccb95893-de3f-4266-973c-20049231b248.s3.eu-west-1.amazonaws.com/d4416726-175e-49f1-bdcd-b3ed75ba9147?pitch-bytes=6967&amp;pitch-content-type=image%2Fpng">    </p:cNvPr>
          <p:cNvPicPr>
            <a:picLocks noChangeAspect="1"/>
          </p:cNvPicPr>
          <p:nvPr/>
        </p:nvPicPr>
        <p:blipFill>
          <a:blip r:embed="rId3"/>
          <a:srcRect l="0" r="0" t="0" b="0"/>
          <a:stretch/>
        </p:blipFill>
        <p:spPr>
          <a:xfrm>
            <a:off x="5467856" y="1129172"/>
            <a:ext cx="143076" cy="148247"/>
          </a:xfrm>
          <a:prstGeom prst="rect">
            <a:avLst/>
          </a:prstGeom>
        </p:spPr>
      </p:pic>
      <p:sp>
        <p:nvSpPr>
          <p:cNvPr id="8" name="Text 2"/>
          <p:cNvSpPr/>
          <p:nvPr/>
        </p:nvSpPr>
        <p:spPr>
          <a:xfrm>
            <a:off x="475334" y="476214"/>
            <a:ext cx="7315200" cy="251460"/>
          </a:xfrm>
          <a:prstGeom prst="rect">
            <a:avLst/>
          </a:prstGeom>
          <a:noFill/>
          <a:ln/>
        </p:spPr>
        <p:txBody>
          <a:bodyPr wrap="square" lIns="0" tIns="0" rIns="0" bIns="0" rtlCol="0" anchor="t"/>
          <a:lstStyle/>
          <a:p>
            <a:pPr algn="l">
              <a:lnSpc>
                <a:spcPts val="1980"/>
              </a:lnSpc>
            </a:pPr>
            <a:r>
              <a:rPr lang="en-US" sz="1800" b="1" dirty="0">
                <a:solidFill>
                  <a:srgbClr val="2B2A35"/>
                </a:solidFill>
                <a:latin typeface="Hanson Bold" pitchFamily="34" charset="0"/>
                <a:ea typeface="Hanson Bold" pitchFamily="34" charset="-122"/>
                <a:cs typeface="Hanson Bold" pitchFamily="34" charset="-120"/>
              </a:rPr>
              <a:t>Recommendation/Gaps/Potential Impact</a:t>
            </a:r>
            <a:endParaRPr lang="en-US" sz="1800" dirty="0"/>
          </a:p>
        </p:txBody>
      </p:sp>
      <p:sp>
        <p:nvSpPr>
          <p:cNvPr id="9" name="Text 3"/>
          <p:cNvSpPr/>
          <p:nvPr/>
        </p:nvSpPr>
        <p:spPr>
          <a:xfrm>
            <a:off x="477705" y="972048"/>
            <a:ext cx="8229600" cy="3200400"/>
          </a:xfrm>
          <a:prstGeom prst="rect">
            <a:avLst/>
          </a:prstGeom>
          <a:noFill/>
          <a:ln/>
        </p:spPr>
        <p:txBody>
          <a:bodyPr wrap="square" lIns="0" tIns="0" rIns="0" bIns="0" rtlCol="0" anchor="t"/>
          <a:lstStyle/>
          <a:p>
            <a:pPr algn="l" marL="190500" indent="-190500">
              <a:lnSpc>
                <a:spcPts val="1575"/>
              </a:lnSpc>
              <a:buSzPct val="100000"/>
              <a:buChar char="•"/>
            </a:pPr>
            <a:r>
              <a:rPr lang="en-US" sz="1100" b="1" spc="-12" kern="0" dirty="0">
                <a:solidFill>
                  <a:srgbClr val="000000"/>
                </a:solidFill>
                <a:latin typeface="Space Mono" pitchFamily="34" charset="0"/>
                <a:ea typeface="Space Mono" pitchFamily="34" charset="-122"/>
                <a:cs typeface="Space Mono" pitchFamily="34" charset="-120"/>
              </a:rPr>
              <a:t>Strategic Blueprint for Action:</a:t>
            </a:r>
            <a:endParaRPr lang="en-US" sz="1050" dirty="0"/>
          </a:p>
          <a:p>
            <a:pPr algn="l">
              <a:lnSpc>
                <a:spcPts val="1575"/>
              </a:lnSpc>
            </a:pPr>
            <a:r>
              <a:rPr lang="en-US" sz="1100" b="1" spc="-12" kern="0" dirty="0">
                <a:solidFill>
                  <a:srgbClr val="000000"/>
                </a:solidFill>
                <a:latin typeface="Space Mono" pitchFamily="34" charset="0"/>
                <a:ea typeface="Space Mono" pitchFamily="34" charset="-122"/>
                <a:cs typeface="Space Mono" pitchFamily="34" charset="-120"/>
              </a:rPr>
              <a:t>Synergy between Academia and Industry:</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 A strong collaboration between educational institutions and industry players is paramount. This partnership not only fills skill gaps by aligning curricula with practical demands but also ensures that graduates are equipped with the competencies that elevate them as valuable assets in the workforce.</a:t>
            </a:r>
            <a:endParaRPr lang="en-US" sz="1050" dirty="0"/>
          </a:p>
          <a:p>
            <a:pPr algn="l">
              <a:lnSpc>
                <a:spcPts val="1575"/>
              </a:lnSpc>
            </a:pPr>
            <a:endParaRPr lang="en-US" sz="1050" dirty="0"/>
          </a:p>
          <a:p>
            <a:pPr algn="l" marL="190500" indent="-190500">
              <a:lnSpc>
                <a:spcPts val="1575"/>
              </a:lnSpc>
              <a:buSzPct val="100000"/>
              <a:buChar char="•"/>
            </a:pPr>
            <a:r>
              <a:rPr lang="en-US" sz="1100" b="1" spc="-12" kern="0" dirty="0">
                <a:solidFill>
                  <a:srgbClr val="000000"/>
                </a:solidFill>
                <a:latin typeface="Space Mono" pitchFamily="34" charset="0"/>
                <a:ea typeface="Space Mono" pitchFamily="34" charset="-122"/>
                <a:cs typeface="Space Mono" pitchFamily="34" charset="-120"/>
              </a:rPr>
              <a:t>Sculpting Tomorrow's Workforce:</a:t>
            </a:r>
            <a:endParaRPr lang="en-US" sz="1050" dirty="0"/>
          </a:p>
          <a:p>
            <a:pPr algn="l">
              <a:lnSpc>
                <a:spcPts val="1575"/>
              </a:lnSpc>
            </a:pPr>
            <a:r>
              <a:rPr lang="en-US" sz="1100" b="1" spc="-12" kern="0" dirty="0">
                <a:solidFill>
                  <a:srgbClr val="000000"/>
                </a:solidFill>
                <a:latin typeface="Space Mono" pitchFamily="34" charset="0"/>
                <a:ea typeface="Space Mono" pitchFamily="34" charset="-122"/>
                <a:cs typeface="Space Mono" pitchFamily="34" charset="-120"/>
              </a:rPr>
              <a:t>Unleashing Potential:</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 By strategically utilizing our findings, stakeholders can reshape the trajectory of Kenya's youth and the IT sector. They can drive the transition towards a more inclusive, prosperous, and sustainable workforce—one where young talents thrive and innovation flourishes.</a:t>
            </a:r>
            <a:endParaRPr lang="en-US" sz="1050" dirty="0"/>
          </a:p>
          <a:p>
            <a:pPr algn="l">
              <a:lnSpc>
                <a:spcPts val="1575"/>
              </a:lnSpc>
            </a:pPr>
            <a:endParaRPr lang="en-US" sz="1050" dirty="0"/>
          </a:p>
          <a:p>
            <a:pPr algn="l" marL="190500" indent="-190500">
              <a:lnSpc>
                <a:spcPts val="1575"/>
              </a:lnSpc>
              <a:buSzPct val="100000"/>
              <a:buChar char="•"/>
            </a:pPr>
            <a:r>
              <a:rPr lang="en-US" sz="1100" b="1" spc="-12" kern="0" dirty="0">
                <a:solidFill>
                  <a:srgbClr val="000000"/>
                </a:solidFill>
                <a:latin typeface="Space Mono" pitchFamily="34" charset="0"/>
                <a:ea typeface="Space Mono" pitchFamily="34" charset="-122"/>
                <a:cs typeface="Space Mono" pitchFamily="34" charset="-120"/>
              </a:rPr>
              <a:t>Empowering Tomorrow's Landscape:</a:t>
            </a:r>
            <a:endParaRPr lang="en-US" sz="1050" dirty="0"/>
          </a:p>
          <a:p>
            <a:pPr algn="l">
              <a:lnSpc>
                <a:spcPts val="1575"/>
              </a:lnSpc>
            </a:pPr>
            <a:r>
              <a:rPr lang="en-US" sz="1100" b="1" spc="-12" kern="0" dirty="0">
                <a:solidFill>
                  <a:srgbClr val="000000"/>
                </a:solidFill>
                <a:latin typeface="Space Mono" pitchFamily="34" charset="0"/>
                <a:ea typeface="Space Mono" pitchFamily="34" charset="-122"/>
                <a:cs typeface="Space Mono" pitchFamily="34" charset="-120"/>
              </a:rPr>
              <a:t>Summarizing Contributions:</a:t>
            </a:r>
            <a:pPr algn="l">
              <a:lnSpc>
                <a:spcPts val="1575"/>
              </a:lnSpc>
            </a:pPr>
            <a:r>
              <a:rPr lang="en-US" sz="1100" b="0" spc="-12" kern="0" dirty="0">
                <a:solidFill>
                  <a:srgbClr val="000000"/>
                </a:solidFill>
                <a:latin typeface="Space Mono" pitchFamily="34" charset="0"/>
                <a:ea typeface="Space Mono" pitchFamily="34" charset="-122"/>
                <a:cs typeface="Space Mono" pitchFamily="34" charset="-120"/>
              </a:rPr>
              <a:t> In a nutshell, this project is a catalyt that equips decision-makers with actionable insights, positioning them to architect a future where the symbiosis between youth, technology, and growth is harmonious.</a:t>
            </a:r>
            <a:endParaRPr lang="en-US" sz="1050" dirty="0"/>
          </a:p>
        </p:txBody>
      </p:sp>
      <p:pic>
        <p:nvPicPr>
          <p:cNvPr id="10"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AFAFC"/>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f7aae58-8387-4e93-8bac-549a6ffa0d43?pitch-bytes=589099&amp;pitch-content-type=image%2Fpng">    </p:cNvPr>
          <p:cNvPicPr>
            <a:picLocks noChangeAspect="1"/>
          </p:cNvPicPr>
          <p:nvPr/>
        </p:nvPicPr>
        <p:blipFill>
          <a:blip r:embed="rId1"/>
          <a:srcRect l="0" r="0" t="0" b="0"/>
          <a:stretch/>
        </p:blipFill>
        <p:spPr>
          <a:xfrm>
            <a:off x="0" y="0"/>
            <a:ext cx="9144000" cy="5143500"/>
          </a:xfrm>
          <a:prstGeom prst="rect">
            <a:avLst/>
          </a:prstGeom>
        </p:spPr>
      </p:pic>
      <p:sp>
        <p:nvSpPr>
          <p:cNvPr id="4" name="Shape 0"/>
          <p:cNvSpPr/>
          <p:nvPr/>
        </p:nvSpPr>
        <p:spPr>
          <a:xfrm>
            <a:off x="0" y="0"/>
            <a:ext cx="9144000" cy="5143500"/>
          </a:xfrm>
          <a:prstGeom prst="roundRect">
            <a:avLst>
              <a:gd name="adj" fmla="val -17778"/>
            </a:avLst>
          </a:prstGeom>
          <a:solidFill>
            <a:srgbClr val="000000">
              <a:alpha val="0"/>
            </a:srgbClr>
          </a:solidFill>
          <a:ln w="84667">
            <a:solidFill>
              <a:srgbClr val="000000"/>
            </a:solidFill>
            <a:prstDash val="solid"/>
          </a:ln>
        </p:spPr>
      </p:sp>
      <p:pic>
        <p:nvPicPr>
          <p:cNvPr id="5" name="Image 1" descr="https://pitch-assets-ccb95893-de3f-4266-973c-20049231b248.s3.eu-west-1.amazonaws.com/d4416726-175e-49f1-bdcd-b3ed75ba9147?pitch-bytes=6967&amp;pitch-content-type=image%2Fpng">    </p:cNvPr>
          <p:cNvPicPr>
            <a:picLocks noChangeAspect="1"/>
          </p:cNvPicPr>
          <p:nvPr/>
        </p:nvPicPr>
        <p:blipFill>
          <a:blip r:embed="rId2"/>
          <a:srcRect l="0" r="0" t="0" b="0"/>
          <a:stretch/>
        </p:blipFill>
        <p:spPr>
          <a:xfrm>
            <a:off x="5988816" y="3429020"/>
            <a:ext cx="198003" cy="205160"/>
          </a:xfrm>
          <a:prstGeom prst="rect">
            <a:avLst/>
          </a:prstGeom>
        </p:spPr>
      </p:pic>
      <p:pic>
        <p:nvPicPr>
          <p:cNvPr id="6" name="Image 2" descr="https://pitch-assets-ccb95893-de3f-4266-973c-20049231b248.s3.eu-west-1.amazonaws.com/d4416726-175e-49f1-bdcd-b3ed75ba9147?pitch-bytes=6967&amp;pitch-content-type=image%2Fpng">    </p:cNvPr>
          <p:cNvPicPr>
            <a:picLocks noChangeAspect="1"/>
          </p:cNvPicPr>
          <p:nvPr/>
        </p:nvPicPr>
        <p:blipFill>
          <a:blip r:embed="rId3"/>
          <a:srcRect l="0" r="0" t="0" b="0"/>
          <a:stretch/>
        </p:blipFill>
        <p:spPr>
          <a:xfrm>
            <a:off x="2075263" y="1612013"/>
            <a:ext cx="160794" cy="166606"/>
          </a:xfrm>
          <a:prstGeom prst="rect">
            <a:avLst/>
          </a:prstGeom>
        </p:spPr>
      </p:pic>
      <p:sp>
        <p:nvSpPr>
          <p:cNvPr id="7" name="Text 1"/>
          <p:cNvSpPr/>
          <p:nvPr/>
        </p:nvSpPr>
        <p:spPr>
          <a:xfrm>
            <a:off x="932690" y="2321703"/>
            <a:ext cx="7315200" cy="495300"/>
          </a:xfrm>
          <a:prstGeom prst="rect">
            <a:avLst/>
          </a:prstGeom>
          <a:noFill/>
          <a:ln/>
        </p:spPr>
        <p:txBody>
          <a:bodyPr wrap="square" lIns="0" tIns="0" rIns="0" bIns="0" rtlCol="0" anchor="ctr"/>
          <a:lstStyle/>
          <a:p>
            <a:pPr algn="ctr">
              <a:lnSpc>
                <a:spcPts val="3900"/>
              </a:lnSpc>
            </a:pPr>
            <a:r>
              <a:rPr lang="en-US" sz="3000" b="1" spc="12" kern="0" dirty="0">
                <a:solidFill>
                  <a:srgbClr val="2F2F2F"/>
                </a:solidFill>
                <a:latin typeface="Space Mono" pitchFamily="34" charset="0"/>
                <a:ea typeface="Space Mono" pitchFamily="34" charset="-122"/>
                <a:cs typeface="Space Mono" pitchFamily="34" charset="-120"/>
              </a:rPr>
              <a:t>THANK YOU</a:t>
            </a:r>
            <a:endParaRPr lang="en-US" sz="1350" dirty="0"/>
          </a:p>
        </p:txBody>
      </p:sp>
      <p:pic>
        <p:nvPicPr>
          <p:cNvPr id="8"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460c841-16e2-479d-a42e-af151bd1f22b?pitch-bytes=1017276&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Charting the Course: Youth Employment Dynamics in the Evolving IT Landscape</dc:title>
  <dc:subject>PptxGenJS Presentation</dc:subject>
  <dc:creator>Pitch Software GmbH</dc:creator>
  <cp:lastModifiedBy>Pitch Software GmbH</cp:lastModifiedBy>
  <cp:revision>1</cp:revision>
  <dcterms:created xsi:type="dcterms:W3CDTF">2023-08-23T10:09:02Z</dcterms:created>
  <dcterms:modified xsi:type="dcterms:W3CDTF">2023-08-23T10:09:02Z</dcterms:modified>
</cp:coreProperties>
</file>